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</p:sldMasterIdLst>
  <p:notesMasterIdLst>
    <p:notesMasterId r:id="rId15"/>
  </p:notesMasterIdLst>
  <p:handoutMasterIdLst>
    <p:handoutMasterId r:id="rId16"/>
  </p:handoutMasterIdLst>
  <p:sldIdLst>
    <p:sldId id="910" r:id="rId5"/>
    <p:sldId id="904" r:id="rId6"/>
    <p:sldId id="841" r:id="rId7"/>
    <p:sldId id="916" r:id="rId8"/>
    <p:sldId id="917" r:id="rId9"/>
    <p:sldId id="913" r:id="rId10"/>
    <p:sldId id="848" r:id="rId11"/>
    <p:sldId id="908" r:id="rId12"/>
    <p:sldId id="869" r:id="rId13"/>
    <p:sldId id="899" r:id="rId14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orient="horz" pos="3763" userDrawn="1">
          <p15:clr>
            <a:srgbClr val="A4A3A4"/>
          </p15:clr>
        </p15:guide>
        <p15:guide id="3" orient="horz" pos="4110" userDrawn="1">
          <p15:clr>
            <a:srgbClr val="A4A3A4"/>
          </p15:clr>
        </p15:guide>
        <p15:guide id="4" orient="horz" pos="610" userDrawn="1">
          <p15:clr>
            <a:srgbClr val="A4A3A4"/>
          </p15:clr>
        </p15:guide>
        <p15:guide id="5" orient="horz" pos="255" userDrawn="1">
          <p15:clr>
            <a:srgbClr val="A4A3A4"/>
          </p15:clr>
        </p15:guide>
        <p15:guide id="6" orient="horz" pos="1227" userDrawn="1">
          <p15:clr>
            <a:srgbClr val="A4A3A4"/>
          </p15:clr>
        </p15:guide>
        <p15:guide id="7" orient="horz" pos="4319" userDrawn="1">
          <p15:clr>
            <a:srgbClr val="A4A3A4"/>
          </p15:clr>
        </p15:guide>
        <p15:guide id="8" pos="239" userDrawn="1">
          <p15:clr>
            <a:srgbClr val="A4A3A4"/>
          </p15:clr>
        </p15:guide>
        <p15:guide id="9" pos="6019" userDrawn="1">
          <p15:clr>
            <a:srgbClr val="A4A3A4"/>
          </p15:clr>
        </p15:guide>
        <p15:guide id="10" pos="320" userDrawn="1">
          <p15:clr>
            <a:srgbClr val="A4A3A4"/>
          </p15:clr>
        </p15:guide>
        <p15:guide id="11" pos="3318" userDrawn="1">
          <p15:clr>
            <a:srgbClr val="A4A3A4"/>
          </p15:clr>
        </p15:guide>
        <p15:guide id="12" pos="5773" userDrawn="1">
          <p15:clr>
            <a:srgbClr val="A4A3A4"/>
          </p15:clr>
        </p15:guide>
        <p15:guide id="13" pos="4845" userDrawn="1">
          <p15:clr>
            <a:srgbClr val="A4A3A4"/>
          </p15:clr>
        </p15:guide>
        <p15:guide id="14" pos="4013" userDrawn="1">
          <p15:clr>
            <a:srgbClr val="A4A3A4"/>
          </p15:clr>
        </p15:guide>
        <p15:guide id="15" pos="62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3" userDrawn="1">
          <p15:clr>
            <a:srgbClr val="A4A3A4"/>
          </p15:clr>
        </p15:guide>
        <p15:guide id="2" pos="2049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8EA11C-AC8E-D1DF-FCF1-36BBE178E75B}" name="Louis Ashe-Jepson" initials="LAJ" userId="S::louis.ashe-jepson@walbrookpr.com::4be929f3-2078-4270-aeaf-e2b9972184e4" providerId="AD"/>
  <p188:author id="{7B682C24-ABEF-FD2B-0BF1-E3981B77EE79}" name="Stephen Craigen" initials="SC" userId="S::Stephen.Craigen@hsgplc.co.uk::6fc19fa8-5335-41f4-881a-75e63c5fbd7a" providerId="AD"/>
  <p188:author id="{05B8DE4B-19DD-DE4E-BE91-BF626FE40EC4}" name="John Samuel" initials="JS" userId="S::john.samuel@hsgplc.co.uk::c3b20dc0-8982-4967-bdc0-c415461235c6" providerId="AD"/>
  <p188:author id="{7A921B87-203E-7C33-8004-07697559ADDD}" name="Stephen Craigen" initials="SC" userId="S::stephen.craigen@hsgplc.co.uk::6fc19fa8-5335-41f4-881a-75e63c5fbd7a" providerId="AD"/>
  <p188:author id="{A7162C95-994C-1E04-8B90-E69FD17D2B0A}" name="Elena Fernandez" initials="EF" userId="S::elenafernandez@ekfdiagnostics.com::784774a9-80f5-4fd0-b9da-8b9f17fd1cf7" providerId="AD"/>
  <p188:author id="{AB1890B9-7145-551B-8A53-AD787AC22A49}" name="Charlotte Edgar" initials="CE" userId="S::charlotte.edgar@walbrookpr.com::d6797401-22ee-4f2f-9179-68758decb1e0" providerId="AD"/>
  <p188:author id="{45FB4BD9-B786-09F1-E7C1-3A724B72F82D}" name="Chloe Lynn" initials="CL" userId="S::Chloe.Stafford@hsgplc.co.uk::6ef0108f-0337-468d-a476-932693cf043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Samuel" initials="JS" lastIdx="8" clrIdx="0">
    <p:extLst>
      <p:ext uri="{19B8F6BF-5375-455C-9EA6-DF929625EA0E}">
        <p15:presenceInfo xmlns:p15="http://schemas.microsoft.com/office/powerpoint/2012/main" userId="S-1-5-21-3981922863-2196215520-2260828272-23576" providerId="AD"/>
      </p:ext>
    </p:extLst>
  </p:cmAuthor>
  <p:cmAuthor id="2" name="Stephen Craigen" initials="SC" lastIdx="18" clrIdx="1">
    <p:extLst>
      <p:ext uri="{19B8F6BF-5375-455C-9EA6-DF929625EA0E}">
        <p15:presenceInfo xmlns:p15="http://schemas.microsoft.com/office/powerpoint/2012/main" userId="Stephen Craig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87C2B"/>
    <a:srgbClr val="183C47"/>
    <a:srgbClr val="7ED0E0"/>
    <a:srgbClr val="C2CDC5"/>
    <a:srgbClr val="9DC8BA"/>
    <a:srgbClr val="4DA7C3"/>
    <a:srgbClr val="008000"/>
    <a:srgbClr val="B8E5EE"/>
    <a:srgbClr val="E15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AD46AE-6325-4EDD-BE37-F18F32947119}" v="2" dt="2024-10-02T15:59:29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12" y="96"/>
      </p:cViewPr>
      <p:guideLst>
        <p:guide orient="horz" pos="2251"/>
        <p:guide orient="horz" pos="3763"/>
        <p:guide orient="horz" pos="4110"/>
        <p:guide orient="horz" pos="610"/>
        <p:guide orient="horz" pos="255"/>
        <p:guide orient="horz" pos="1227"/>
        <p:guide orient="horz" pos="4319"/>
        <p:guide pos="239"/>
        <p:guide pos="6019"/>
        <p:guide pos="320"/>
        <p:guide pos="3318"/>
        <p:guide pos="5773"/>
        <p:guide pos="4845"/>
        <p:guide pos="4013"/>
        <p:guide pos="62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33"/>
        <p:guide pos="2049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>
                <a:solidFill>
                  <a:schemeClr val="bg1"/>
                </a:solidFill>
              </a:rPr>
              <a:t>Services</a:t>
            </a:r>
            <a:r>
              <a:rPr lang="en-GB" baseline="0">
                <a:solidFill>
                  <a:schemeClr val="bg1"/>
                </a:solidFill>
              </a:rPr>
              <a:t> – PBT Growth profile (CAGR c30%)</a:t>
            </a:r>
            <a:endParaRPr lang="en-GB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Underlying PBT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3001507935043676E-3"/>
                  <c:y val="-2.8577504103797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0C-46DD-BE81-19ED66C0E7C9}"/>
                </c:ext>
              </c:extLst>
            </c:dLbl>
            <c:dLbl>
              <c:idx val="2"/>
              <c:layout>
                <c:manualLayout>
                  <c:x val="-9.9004523805131025E-3"/>
                  <c:y val="-4.2866256155695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0C-46DD-BE81-19ED66C0E7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Sheet1!$A$4:$A$7</c:f>
              <c:strCache>
                <c:ptCount val="4"/>
                <c:pt idx="0">
                  <c:v>FY21</c:v>
                </c:pt>
                <c:pt idx="1">
                  <c:v>FY22</c:v>
                </c:pt>
                <c:pt idx="2">
                  <c:v>FY23</c:v>
                </c:pt>
                <c:pt idx="3">
                  <c:v>FY24</c:v>
                </c:pt>
              </c:strCache>
            </c:strRef>
          </c:cat>
          <c:val>
            <c:numRef>
              <c:f>Sheet1!$B$4:$B$7</c:f>
              <c:numCache>
                <c:formatCode>General</c:formatCode>
                <c:ptCount val="4"/>
                <c:pt idx="0">
                  <c:v>5.0999999999999996</c:v>
                </c:pt>
                <c:pt idx="1">
                  <c:v>7.6</c:v>
                </c:pt>
                <c:pt idx="2">
                  <c:v>9.1</c:v>
                </c:pt>
                <c:pt idx="3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A5-4ED7-8BEC-8E9B32E7B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828319"/>
        <c:axId val="217839359"/>
      </c:barChart>
      <c:valAx>
        <c:axId val="217839359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828319"/>
        <c:crosses val="max"/>
        <c:crossBetween val="between"/>
      </c:valAx>
      <c:catAx>
        <c:axId val="217828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8393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>
                <a:solidFill>
                  <a:srgbClr val="FFFFFF"/>
                </a:solidFill>
              </a:rPr>
              <a:t>Historic performance of the Trading business</a:t>
            </a:r>
          </a:p>
        </c:rich>
      </c:tx>
      <c:layout>
        <c:manualLayout>
          <c:xMode val="edge"/>
          <c:yMode val="edge"/>
          <c:x val="0.2424442155999760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208960862903102"/>
          <c:y val="0.13025042301596676"/>
          <c:w val="0.81342955336577349"/>
          <c:h val="0.70783088132285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PAT H1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1.2300483500000001</c:v>
                </c:pt>
                <c:pt idx="1">
                  <c:v>1.3144359699999999</c:v>
                </c:pt>
                <c:pt idx="2">
                  <c:v>1.3144359699999999</c:v>
                </c:pt>
                <c:pt idx="3">
                  <c:v>0.71629581000000009</c:v>
                </c:pt>
                <c:pt idx="4">
                  <c:v>0.94994553999999998</c:v>
                </c:pt>
                <c:pt idx="5">
                  <c:v>8.975235099999999</c:v>
                </c:pt>
                <c:pt idx="6">
                  <c:v>10.817496759999999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24-4F82-8B0D-6090BC12F9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PAT Year</c:v>
                </c:pt>
              </c:strCache>
            </c:strRef>
          </c:tx>
          <c:spPr>
            <a:solidFill>
              <a:srgbClr val="387C2B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5.4820734500000006</c:v>
                </c:pt>
                <c:pt idx="1">
                  <c:v>3.0705616299999998</c:v>
                </c:pt>
                <c:pt idx="2">
                  <c:v>1.5219438300000001</c:v>
                </c:pt>
                <c:pt idx="3">
                  <c:v>2.16386893</c:v>
                </c:pt>
                <c:pt idx="4">
                  <c:v>13.62508145</c:v>
                </c:pt>
                <c:pt idx="5">
                  <c:v>27.37813976</c:v>
                </c:pt>
                <c:pt idx="6">
                  <c:v>15.5</c:v>
                </c:pt>
                <c:pt idx="7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24-4F82-8B0D-6090BC12F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2958767"/>
        <c:axId val="752959183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Average Year</c:v>
                </c:pt>
              </c:strCache>
            </c:strRef>
          </c:tx>
          <c:spPr>
            <a:ln w="15875" cap="rnd">
              <a:solidFill>
                <a:schemeClr val="accent1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Sheet1!$D$2:$D$9</c:f>
              <c:numCache>
                <c:formatCode>0.0</c:formatCode>
                <c:ptCount val="8"/>
                <c:pt idx="0">
                  <c:v>5.4820734500000006</c:v>
                </c:pt>
                <c:pt idx="1">
                  <c:v>4.27631754</c:v>
                </c:pt>
                <c:pt idx="2">
                  <c:v>3.3581929699999997</c:v>
                </c:pt>
                <c:pt idx="3">
                  <c:v>3.0596119599999998</c:v>
                </c:pt>
                <c:pt idx="4">
                  <c:v>5.1727058579999996</c:v>
                </c:pt>
                <c:pt idx="5">
                  <c:v>8.8736115083333331</c:v>
                </c:pt>
                <c:pt idx="6">
                  <c:v>9.9052086312499998</c:v>
                </c:pt>
                <c:pt idx="7">
                  <c:v>9.9052086312499998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24-4F82-8B0D-6090BC12F90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Average H1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Sheet1!$E$2:$E$9</c:f>
              <c:numCache>
                <c:formatCode>0.0</c:formatCode>
                <c:ptCount val="8"/>
                <c:pt idx="0">
                  <c:v>1.2300483500000001</c:v>
                </c:pt>
                <c:pt idx="1">
                  <c:v>1.27224216</c:v>
                </c:pt>
                <c:pt idx="2">
                  <c:v>1.2863067633333334</c:v>
                </c:pt>
                <c:pt idx="3">
                  <c:v>1.1438040250000001</c:v>
                </c:pt>
                <c:pt idx="4">
                  <c:v>1.1050323280000001</c:v>
                </c:pt>
                <c:pt idx="5">
                  <c:v>2.4167327899999997</c:v>
                </c:pt>
                <c:pt idx="6">
                  <c:v>3.6168419285714282</c:v>
                </c:pt>
                <c:pt idx="7">
                  <c:v>3.5397366874999996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24-4F82-8B0D-6090BC12F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2958767"/>
        <c:axId val="752959183"/>
      </c:lineChart>
      <c:catAx>
        <c:axId val="752958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959183"/>
        <c:crosses val="autoZero"/>
        <c:auto val="1"/>
        <c:lblAlgn val="ctr"/>
        <c:lblOffset val="100"/>
        <c:noMultiLvlLbl val="0"/>
      </c:catAx>
      <c:valAx>
        <c:axId val="752959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>
                    <a:solidFill>
                      <a:srgbClr val="FFFFFF"/>
                    </a:solidFill>
                  </a:rPr>
                  <a:t>Hargreaves share of profit after tax £</a:t>
                </a:r>
                <a:r>
                  <a:rPr lang="en-GB" baseline="0">
                    <a:solidFill>
                      <a:srgbClr val="FFFFFF"/>
                    </a:solidFill>
                  </a:rPr>
                  <a:t>m</a:t>
                </a:r>
                <a:endParaRPr lang="en-GB">
                  <a:solidFill>
                    <a:srgbClr val="FFFFFF"/>
                  </a:solidFill>
                </a:endParaRPr>
              </a:p>
            </c:rich>
          </c:tx>
          <c:layout>
            <c:manualLayout>
              <c:xMode val="edge"/>
              <c:yMode val="edge"/>
              <c:x val="1.3697908209629132E-2"/>
              <c:y val="0.149736085256416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958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183C47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518A3-A532-4082-83B8-356E7C3E212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CDB546-7A28-4D9D-BDD8-A4A6A46028D4}">
      <dgm:prSet phldrT="[Text]"/>
      <dgm:spPr>
        <a:solidFill>
          <a:srgbClr val="387C2B"/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  <a:p>
          <a:r>
            <a:rPr lang="en-US">
              <a:solidFill>
                <a:schemeClr val="bg1"/>
              </a:solidFill>
            </a:rPr>
            <a:t>Services</a:t>
          </a:r>
          <a:endParaRPr lang="en-GB">
            <a:solidFill>
              <a:schemeClr val="bg1"/>
            </a:solidFill>
          </a:endParaRPr>
        </a:p>
      </dgm:t>
    </dgm:pt>
    <dgm:pt modelId="{C1CC427F-CE88-466D-92AB-3C6871A7C1A9}" type="parTrans" cxnId="{16142018-C9A5-4F3D-AF5F-57A2F34D10A7}">
      <dgm:prSet/>
      <dgm:spPr/>
      <dgm:t>
        <a:bodyPr/>
        <a:lstStyle/>
        <a:p>
          <a:endParaRPr lang="en-GB"/>
        </a:p>
      </dgm:t>
    </dgm:pt>
    <dgm:pt modelId="{A255C151-FC28-417A-9973-BA8E704E20A8}" type="sibTrans" cxnId="{16142018-C9A5-4F3D-AF5F-57A2F34D10A7}">
      <dgm:prSet/>
      <dgm:spPr/>
      <dgm:t>
        <a:bodyPr/>
        <a:lstStyle/>
        <a:p>
          <a:endParaRPr lang="en-GB"/>
        </a:p>
      </dgm:t>
    </dgm:pt>
    <dgm:pt modelId="{B7059365-26BC-4588-AE70-DBF34C40E56C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Organic growth to support long term sustainable dividend</a:t>
          </a:r>
          <a:endParaRPr lang="en-GB">
            <a:solidFill>
              <a:schemeClr val="bg1"/>
            </a:solidFill>
          </a:endParaRPr>
        </a:p>
      </dgm:t>
    </dgm:pt>
    <dgm:pt modelId="{3CB1579E-803B-419A-BBC9-25A851FEAC3E}" type="parTrans" cxnId="{0C8C0F04-0E97-49F4-842D-35214872D366}">
      <dgm:prSet/>
      <dgm:spPr/>
      <dgm:t>
        <a:bodyPr/>
        <a:lstStyle/>
        <a:p>
          <a:endParaRPr lang="en-GB"/>
        </a:p>
      </dgm:t>
    </dgm:pt>
    <dgm:pt modelId="{104DFCF0-2B36-4F2B-8E07-B4245A804E1D}" type="sibTrans" cxnId="{0C8C0F04-0E97-49F4-842D-35214872D366}">
      <dgm:prSet/>
      <dgm:spPr/>
      <dgm:t>
        <a:bodyPr/>
        <a:lstStyle/>
        <a:p>
          <a:endParaRPr lang="en-GB"/>
        </a:p>
      </dgm:t>
    </dgm:pt>
    <dgm:pt modelId="{9AB1CCCE-9A75-4272-B022-9A6F89157BF5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Focus on contract wins in areas of core competence</a:t>
          </a:r>
          <a:endParaRPr lang="en-GB">
            <a:solidFill>
              <a:schemeClr val="bg1"/>
            </a:solidFill>
          </a:endParaRPr>
        </a:p>
      </dgm:t>
    </dgm:pt>
    <dgm:pt modelId="{9B17C402-352D-4ECE-A9F4-9AC5EDCAF0A9}" type="parTrans" cxnId="{FC3BDC11-70DD-4430-B736-66E77698AFF7}">
      <dgm:prSet/>
      <dgm:spPr/>
      <dgm:t>
        <a:bodyPr/>
        <a:lstStyle/>
        <a:p>
          <a:endParaRPr lang="en-GB"/>
        </a:p>
      </dgm:t>
    </dgm:pt>
    <dgm:pt modelId="{EF526465-1B27-48FE-A99C-8ACE1D957530}" type="sibTrans" cxnId="{FC3BDC11-70DD-4430-B736-66E77698AFF7}">
      <dgm:prSet/>
      <dgm:spPr/>
      <dgm:t>
        <a:bodyPr/>
        <a:lstStyle/>
        <a:p>
          <a:endParaRPr lang="en-GB"/>
        </a:p>
      </dgm:t>
    </dgm:pt>
    <dgm:pt modelId="{A0BBDE51-94A1-4906-AAB2-0BB788E7669D}">
      <dgm:prSet phldrT="[Text]"/>
      <dgm:spPr>
        <a:solidFill>
          <a:srgbClr val="387C2B"/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  <a:p>
          <a:r>
            <a:rPr lang="en-US">
              <a:solidFill>
                <a:schemeClr val="bg1"/>
              </a:solidFill>
            </a:rPr>
            <a:t>Land</a:t>
          </a:r>
          <a:endParaRPr lang="en-GB">
            <a:solidFill>
              <a:schemeClr val="bg1"/>
            </a:solidFill>
          </a:endParaRPr>
        </a:p>
      </dgm:t>
    </dgm:pt>
    <dgm:pt modelId="{F2A874AD-655F-44CA-82BD-90F6ACD30F06}" type="parTrans" cxnId="{05612CAB-B20D-4985-AADA-2A97FCCB9B75}">
      <dgm:prSet/>
      <dgm:spPr/>
      <dgm:t>
        <a:bodyPr/>
        <a:lstStyle/>
        <a:p>
          <a:endParaRPr lang="en-GB"/>
        </a:p>
      </dgm:t>
    </dgm:pt>
    <dgm:pt modelId="{C6EC8CB8-A2BB-45E0-8EA2-E1AA4FA515CA}" type="sibTrans" cxnId="{05612CAB-B20D-4985-AADA-2A97FCCB9B75}">
      <dgm:prSet/>
      <dgm:spPr/>
      <dgm:t>
        <a:bodyPr/>
        <a:lstStyle/>
        <a:p>
          <a:endParaRPr lang="en-GB"/>
        </a:p>
      </dgm:t>
    </dgm:pt>
    <dgm:pt modelId="{D1EA6008-7C83-47E1-887B-855CFD09BD2C}">
      <dgm:prSet phldrT="[Text]"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A96233E7-743B-4C09-A792-6D30A081BF9F}" type="parTrans" cxnId="{901A83A8-D9E6-4600-8398-193AE4D4D5C4}">
      <dgm:prSet/>
      <dgm:spPr/>
      <dgm:t>
        <a:bodyPr/>
        <a:lstStyle/>
        <a:p>
          <a:endParaRPr lang="en-GB"/>
        </a:p>
      </dgm:t>
    </dgm:pt>
    <dgm:pt modelId="{730364CD-4593-49B1-A913-84578C47EFDD}" type="sibTrans" cxnId="{901A83A8-D9E6-4600-8398-193AE4D4D5C4}">
      <dgm:prSet/>
      <dgm:spPr/>
      <dgm:t>
        <a:bodyPr/>
        <a:lstStyle/>
        <a:p>
          <a:endParaRPr lang="en-GB"/>
        </a:p>
      </dgm:t>
    </dgm:pt>
    <dgm:pt modelId="{14C48C49-B1D5-48DD-BC96-6D9BC5F79151}">
      <dgm:prSet phldrT="[Text]"/>
      <dgm:spPr/>
      <dgm:t>
        <a:bodyPr/>
        <a:lstStyle/>
        <a:p>
          <a:r>
            <a:rPr lang="en-US" err="1">
              <a:solidFill>
                <a:schemeClr val="bg1"/>
              </a:solidFill>
            </a:rPr>
            <a:t>Realisation</a:t>
          </a:r>
          <a:r>
            <a:rPr lang="en-US">
              <a:solidFill>
                <a:schemeClr val="bg1"/>
              </a:solidFill>
            </a:rPr>
            <a:t> of renewable assets</a:t>
          </a:r>
          <a:endParaRPr lang="en-GB">
            <a:solidFill>
              <a:schemeClr val="bg1"/>
            </a:solidFill>
          </a:endParaRPr>
        </a:p>
      </dgm:t>
    </dgm:pt>
    <dgm:pt modelId="{8B0735B9-D749-41D1-91F4-6B99CEBEB365}" type="parTrans" cxnId="{98FC6A10-26F5-48A7-92C8-E54DE1FD3A09}">
      <dgm:prSet/>
      <dgm:spPr/>
      <dgm:t>
        <a:bodyPr/>
        <a:lstStyle/>
        <a:p>
          <a:endParaRPr lang="en-GB"/>
        </a:p>
      </dgm:t>
    </dgm:pt>
    <dgm:pt modelId="{5C7C8A5C-34F1-476D-9766-9D886AA4DBA6}" type="sibTrans" cxnId="{98FC6A10-26F5-48A7-92C8-E54DE1FD3A09}">
      <dgm:prSet/>
      <dgm:spPr/>
      <dgm:t>
        <a:bodyPr/>
        <a:lstStyle/>
        <a:p>
          <a:endParaRPr lang="en-GB"/>
        </a:p>
      </dgm:t>
    </dgm:pt>
    <dgm:pt modelId="{9A5EA8EF-49F9-43AE-96EC-EA30D829B801}">
      <dgm:prSet phldrT="[Text]"/>
      <dgm:spPr>
        <a:solidFill>
          <a:srgbClr val="387C2B"/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  <a:p>
          <a:r>
            <a:rPr lang="en-US">
              <a:solidFill>
                <a:schemeClr val="bg1"/>
              </a:solidFill>
            </a:rPr>
            <a:t>HRMS</a:t>
          </a:r>
          <a:endParaRPr lang="en-GB">
            <a:solidFill>
              <a:schemeClr val="bg1"/>
            </a:solidFill>
          </a:endParaRPr>
        </a:p>
      </dgm:t>
    </dgm:pt>
    <dgm:pt modelId="{AA0E4EAF-108F-4F08-87D5-FB7BFC9CC4B5}" type="parTrans" cxnId="{9A8048AD-11E3-4CBF-BF96-22F30EE2D7CA}">
      <dgm:prSet/>
      <dgm:spPr/>
      <dgm:t>
        <a:bodyPr/>
        <a:lstStyle/>
        <a:p>
          <a:endParaRPr lang="en-GB"/>
        </a:p>
      </dgm:t>
    </dgm:pt>
    <dgm:pt modelId="{BF05F7BA-1923-492F-90B7-4A74A4830609}" type="sibTrans" cxnId="{9A8048AD-11E3-4CBF-BF96-22F30EE2D7CA}">
      <dgm:prSet/>
      <dgm:spPr/>
      <dgm:t>
        <a:bodyPr/>
        <a:lstStyle/>
        <a:p>
          <a:endParaRPr lang="en-GB"/>
        </a:p>
      </dgm:t>
    </dgm:pt>
    <dgm:pt modelId="{2F7158B5-9449-4D01-9BDA-EA22F5253408}">
      <dgm:prSet phldrT="[Text]"/>
      <dgm:spPr/>
      <dgm:t>
        <a:bodyPr/>
        <a:lstStyle/>
        <a:p>
          <a:r>
            <a:rPr lang="en-US" err="1">
              <a:solidFill>
                <a:schemeClr val="bg1"/>
              </a:solidFill>
            </a:rPr>
            <a:t>Maximise</a:t>
          </a:r>
          <a:r>
            <a:rPr lang="en-US">
              <a:solidFill>
                <a:schemeClr val="bg1"/>
              </a:solidFill>
            </a:rPr>
            <a:t> cash repatriation</a:t>
          </a:r>
          <a:endParaRPr lang="en-GB">
            <a:solidFill>
              <a:schemeClr val="bg1"/>
            </a:solidFill>
          </a:endParaRPr>
        </a:p>
      </dgm:t>
    </dgm:pt>
    <dgm:pt modelId="{3007175E-2799-4C02-B02F-1117B7DC2E42}" type="parTrans" cxnId="{C5C85F6C-AC35-4178-A721-6169C2EB905C}">
      <dgm:prSet/>
      <dgm:spPr/>
      <dgm:t>
        <a:bodyPr/>
        <a:lstStyle/>
        <a:p>
          <a:endParaRPr lang="en-GB"/>
        </a:p>
      </dgm:t>
    </dgm:pt>
    <dgm:pt modelId="{8F463EEF-6635-4AEC-9F4E-3FEE78EF84FD}" type="sibTrans" cxnId="{C5C85F6C-AC35-4178-A721-6169C2EB905C}">
      <dgm:prSet/>
      <dgm:spPr/>
      <dgm:t>
        <a:bodyPr/>
        <a:lstStyle/>
        <a:p>
          <a:endParaRPr lang="en-GB"/>
        </a:p>
      </dgm:t>
    </dgm:pt>
    <dgm:pt modelId="{EA71687C-0147-484D-8482-13799D7C5E53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DK operational turn around</a:t>
          </a:r>
          <a:endParaRPr lang="en-GB">
            <a:solidFill>
              <a:schemeClr val="bg1"/>
            </a:solidFill>
          </a:endParaRPr>
        </a:p>
      </dgm:t>
    </dgm:pt>
    <dgm:pt modelId="{89F61AD2-5D99-4969-9925-C80ECD10AEA7}" type="parTrans" cxnId="{0CB8B066-2665-4E28-A37C-4BACB60C4759}">
      <dgm:prSet/>
      <dgm:spPr/>
      <dgm:t>
        <a:bodyPr/>
        <a:lstStyle/>
        <a:p>
          <a:endParaRPr lang="en-GB"/>
        </a:p>
      </dgm:t>
    </dgm:pt>
    <dgm:pt modelId="{D08A0B47-074A-4F88-9FB7-7686E857D1C5}" type="sibTrans" cxnId="{0CB8B066-2665-4E28-A37C-4BACB60C4759}">
      <dgm:prSet/>
      <dgm:spPr/>
      <dgm:t>
        <a:bodyPr/>
        <a:lstStyle/>
        <a:p>
          <a:endParaRPr lang="en-GB"/>
        </a:p>
      </dgm:t>
    </dgm:pt>
    <dgm:pt modelId="{62B797A6-A31C-4686-917E-ED333B3F38EB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Reduce capital employed from c£80m to c£20m</a:t>
          </a:r>
          <a:endParaRPr lang="en-GB">
            <a:solidFill>
              <a:schemeClr val="bg1"/>
            </a:solidFill>
          </a:endParaRPr>
        </a:p>
      </dgm:t>
    </dgm:pt>
    <dgm:pt modelId="{820FAEFB-9D15-4CDD-9024-3C50C42D8105}" type="parTrans" cxnId="{DC27FA82-7B11-4648-A9C4-3CB554DDC874}">
      <dgm:prSet/>
      <dgm:spPr/>
      <dgm:t>
        <a:bodyPr/>
        <a:lstStyle/>
        <a:p>
          <a:endParaRPr lang="en-GB"/>
        </a:p>
      </dgm:t>
    </dgm:pt>
    <dgm:pt modelId="{6D995616-A578-4093-B1C8-389B0E25ABA5}" type="sibTrans" cxnId="{DC27FA82-7B11-4648-A9C4-3CB554DDC874}">
      <dgm:prSet/>
      <dgm:spPr/>
      <dgm:t>
        <a:bodyPr/>
        <a:lstStyle/>
        <a:p>
          <a:endParaRPr lang="en-GB"/>
        </a:p>
      </dgm:t>
    </dgm:pt>
    <dgm:pt modelId="{38300E15-D29B-45BA-A17B-335AEC3E9CA6}" type="pres">
      <dgm:prSet presAssocID="{6A8518A3-A532-4082-83B8-356E7C3E212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5F6497A-B4EE-49CF-B737-23ADF68DA368}" type="pres">
      <dgm:prSet presAssocID="{6A8518A3-A532-4082-83B8-356E7C3E212B}" presName="cycle" presStyleCnt="0"/>
      <dgm:spPr/>
    </dgm:pt>
    <dgm:pt modelId="{74C9038F-FACA-450A-8283-6C0968AF12F1}" type="pres">
      <dgm:prSet presAssocID="{6A8518A3-A532-4082-83B8-356E7C3E212B}" presName="centerShape" presStyleCnt="0"/>
      <dgm:spPr/>
    </dgm:pt>
    <dgm:pt modelId="{EEC474C4-24BB-43C1-AA21-33D08E5DF966}" type="pres">
      <dgm:prSet presAssocID="{6A8518A3-A532-4082-83B8-356E7C3E212B}" presName="connSite" presStyleLbl="node1" presStyleIdx="0" presStyleCnt="4"/>
      <dgm:spPr/>
    </dgm:pt>
    <dgm:pt modelId="{F9C15964-420E-4137-8C9E-3352FF5E321A}" type="pres">
      <dgm:prSet presAssocID="{6A8518A3-A532-4082-83B8-356E7C3E212B}" presName="visible" presStyleLbl="node1" presStyleIdx="0" presStyleCnt="4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B9D9F901-0BCC-4235-BCB0-B1DCB72262ED}" type="pres">
      <dgm:prSet presAssocID="{C1CC427F-CE88-466D-92AB-3C6871A7C1A9}" presName="Name25" presStyleLbl="parChTrans1D1" presStyleIdx="0" presStyleCnt="3"/>
      <dgm:spPr/>
    </dgm:pt>
    <dgm:pt modelId="{0563CD20-D8BF-4FB4-8D3E-8354F9E02E4F}" type="pres">
      <dgm:prSet presAssocID="{BACDB546-7A28-4D9D-BDD8-A4A6A46028D4}" presName="node" presStyleCnt="0"/>
      <dgm:spPr/>
    </dgm:pt>
    <dgm:pt modelId="{861D2D46-7353-4A9D-9D57-A59FF1734D0F}" type="pres">
      <dgm:prSet presAssocID="{BACDB546-7A28-4D9D-BDD8-A4A6A46028D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D1442734-4B75-4D53-9877-78F4FAB2090C}" type="pres">
      <dgm:prSet presAssocID="{BACDB546-7A28-4D9D-BDD8-A4A6A46028D4}" presName="childNode" presStyleLbl="revTx" presStyleIdx="0" presStyleCnt="3">
        <dgm:presLayoutVars>
          <dgm:bulletEnabled val="1"/>
        </dgm:presLayoutVars>
      </dgm:prSet>
      <dgm:spPr/>
    </dgm:pt>
    <dgm:pt modelId="{B756C11D-AAA0-4F21-9346-2C3A5AA7D0A1}" type="pres">
      <dgm:prSet presAssocID="{F2A874AD-655F-44CA-82BD-90F6ACD30F06}" presName="Name25" presStyleLbl="parChTrans1D1" presStyleIdx="1" presStyleCnt="3"/>
      <dgm:spPr/>
    </dgm:pt>
    <dgm:pt modelId="{ABDBDEB8-8DF4-4EFA-A509-841E53A97A63}" type="pres">
      <dgm:prSet presAssocID="{A0BBDE51-94A1-4906-AAB2-0BB788E7669D}" presName="node" presStyleCnt="0"/>
      <dgm:spPr/>
    </dgm:pt>
    <dgm:pt modelId="{03B0E360-1C12-4008-95BC-192B410ACA54}" type="pres">
      <dgm:prSet presAssocID="{A0BBDE51-94A1-4906-AAB2-0BB788E7669D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DACCC3C8-EB56-4330-9A3C-ACE533FFC051}" type="pres">
      <dgm:prSet presAssocID="{A0BBDE51-94A1-4906-AAB2-0BB788E7669D}" presName="childNode" presStyleLbl="revTx" presStyleIdx="1" presStyleCnt="3">
        <dgm:presLayoutVars>
          <dgm:bulletEnabled val="1"/>
        </dgm:presLayoutVars>
      </dgm:prSet>
      <dgm:spPr/>
    </dgm:pt>
    <dgm:pt modelId="{07B79ADF-5806-4DFA-B80C-133DF1121737}" type="pres">
      <dgm:prSet presAssocID="{AA0E4EAF-108F-4F08-87D5-FB7BFC9CC4B5}" presName="Name25" presStyleLbl="parChTrans1D1" presStyleIdx="2" presStyleCnt="3"/>
      <dgm:spPr/>
    </dgm:pt>
    <dgm:pt modelId="{D06D3651-0891-4948-8E4C-B13C28734DEF}" type="pres">
      <dgm:prSet presAssocID="{9A5EA8EF-49F9-43AE-96EC-EA30D829B801}" presName="node" presStyleCnt="0"/>
      <dgm:spPr/>
    </dgm:pt>
    <dgm:pt modelId="{8762946E-9CB1-45B4-9A0E-62076FA61BA1}" type="pres">
      <dgm:prSet presAssocID="{9A5EA8EF-49F9-43AE-96EC-EA30D829B801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E79D92DF-2A23-4B16-9B26-A1E27F346113}" type="pres">
      <dgm:prSet presAssocID="{9A5EA8EF-49F9-43AE-96EC-EA30D829B801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0C8C0F04-0E97-49F4-842D-35214872D366}" srcId="{BACDB546-7A28-4D9D-BDD8-A4A6A46028D4}" destId="{B7059365-26BC-4588-AE70-DBF34C40E56C}" srcOrd="0" destOrd="0" parTransId="{3CB1579E-803B-419A-BBC9-25A851FEAC3E}" sibTransId="{104DFCF0-2B36-4F2B-8E07-B4245A804E1D}"/>
    <dgm:cxn modelId="{98FC6A10-26F5-48A7-92C8-E54DE1FD3A09}" srcId="{A0BBDE51-94A1-4906-AAB2-0BB788E7669D}" destId="{14C48C49-B1D5-48DD-BC96-6D9BC5F79151}" srcOrd="1" destOrd="0" parTransId="{8B0735B9-D749-41D1-91F4-6B99CEBEB365}" sibTransId="{5C7C8A5C-34F1-476D-9766-9D886AA4DBA6}"/>
    <dgm:cxn modelId="{1D41BA10-F2E8-421F-BBF5-9DEF1A1FD9D0}" type="presOf" srcId="{EA71687C-0147-484D-8482-13799D7C5E53}" destId="{E79D92DF-2A23-4B16-9B26-A1E27F346113}" srcOrd="0" destOrd="1" presId="urn:microsoft.com/office/officeart/2005/8/layout/radial2"/>
    <dgm:cxn modelId="{FC3BDC11-70DD-4430-B736-66E77698AFF7}" srcId="{BACDB546-7A28-4D9D-BDD8-A4A6A46028D4}" destId="{9AB1CCCE-9A75-4272-B022-9A6F89157BF5}" srcOrd="1" destOrd="0" parTransId="{9B17C402-352D-4ECE-A9F4-9AC5EDCAF0A9}" sibTransId="{EF526465-1B27-48FE-A99C-8ACE1D957530}"/>
    <dgm:cxn modelId="{16142018-C9A5-4F3D-AF5F-57A2F34D10A7}" srcId="{6A8518A3-A532-4082-83B8-356E7C3E212B}" destId="{BACDB546-7A28-4D9D-BDD8-A4A6A46028D4}" srcOrd="0" destOrd="0" parTransId="{C1CC427F-CE88-466D-92AB-3C6871A7C1A9}" sibTransId="{A255C151-FC28-417A-9973-BA8E704E20A8}"/>
    <dgm:cxn modelId="{0683341D-F6E5-4658-9DA0-BB6917BC8FE9}" type="presOf" srcId="{A0BBDE51-94A1-4906-AAB2-0BB788E7669D}" destId="{03B0E360-1C12-4008-95BC-192B410ACA54}" srcOrd="0" destOrd="0" presId="urn:microsoft.com/office/officeart/2005/8/layout/radial2"/>
    <dgm:cxn modelId="{56405828-ACE4-4A83-9924-85FD030A7FBC}" type="presOf" srcId="{F2A874AD-655F-44CA-82BD-90F6ACD30F06}" destId="{B756C11D-AAA0-4F21-9346-2C3A5AA7D0A1}" srcOrd="0" destOrd="0" presId="urn:microsoft.com/office/officeart/2005/8/layout/radial2"/>
    <dgm:cxn modelId="{F8CF542F-9497-406A-962C-27B181A0D524}" type="presOf" srcId="{D1EA6008-7C83-47E1-887B-855CFD09BD2C}" destId="{DACCC3C8-EB56-4330-9A3C-ACE533FFC051}" srcOrd="0" destOrd="0" presId="urn:microsoft.com/office/officeart/2005/8/layout/radial2"/>
    <dgm:cxn modelId="{A88EDC39-2FD0-4710-8AB2-900DEBED8AD6}" type="presOf" srcId="{62B797A6-A31C-4686-917E-ED333B3F38EB}" destId="{DACCC3C8-EB56-4330-9A3C-ACE533FFC051}" srcOrd="0" destOrd="2" presId="urn:microsoft.com/office/officeart/2005/8/layout/radial2"/>
    <dgm:cxn modelId="{F4114F3D-3076-40B2-BC76-81A0E13E1036}" type="presOf" srcId="{BACDB546-7A28-4D9D-BDD8-A4A6A46028D4}" destId="{861D2D46-7353-4A9D-9D57-A59FF1734D0F}" srcOrd="0" destOrd="0" presId="urn:microsoft.com/office/officeart/2005/8/layout/radial2"/>
    <dgm:cxn modelId="{2D5FAE64-7EF4-49EA-B025-833B38D54296}" type="presOf" srcId="{14C48C49-B1D5-48DD-BC96-6D9BC5F79151}" destId="{DACCC3C8-EB56-4330-9A3C-ACE533FFC051}" srcOrd="0" destOrd="1" presId="urn:microsoft.com/office/officeart/2005/8/layout/radial2"/>
    <dgm:cxn modelId="{0CB8B066-2665-4E28-A37C-4BACB60C4759}" srcId="{9A5EA8EF-49F9-43AE-96EC-EA30D829B801}" destId="{EA71687C-0147-484D-8482-13799D7C5E53}" srcOrd="1" destOrd="0" parTransId="{89F61AD2-5D99-4969-9925-C80ECD10AEA7}" sibTransId="{D08A0B47-074A-4F88-9FB7-7686E857D1C5}"/>
    <dgm:cxn modelId="{C5C85F6C-AC35-4178-A721-6169C2EB905C}" srcId="{9A5EA8EF-49F9-43AE-96EC-EA30D829B801}" destId="{2F7158B5-9449-4D01-9BDA-EA22F5253408}" srcOrd="0" destOrd="0" parTransId="{3007175E-2799-4C02-B02F-1117B7DC2E42}" sibTransId="{8F463EEF-6635-4AEC-9F4E-3FEE78EF84FD}"/>
    <dgm:cxn modelId="{30C7B57B-10B8-44A4-A6C6-446697110A57}" type="presOf" srcId="{9A5EA8EF-49F9-43AE-96EC-EA30D829B801}" destId="{8762946E-9CB1-45B4-9A0E-62076FA61BA1}" srcOrd="0" destOrd="0" presId="urn:microsoft.com/office/officeart/2005/8/layout/radial2"/>
    <dgm:cxn modelId="{43A0C67B-82CA-4F3F-AC12-39FEDC62A3CC}" type="presOf" srcId="{9AB1CCCE-9A75-4272-B022-9A6F89157BF5}" destId="{D1442734-4B75-4D53-9877-78F4FAB2090C}" srcOrd="0" destOrd="1" presId="urn:microsoft.com/office/officeart/2005/8/layout/radial2"/>
    <dgm:cxn modelId="{DC27FA82-7B11-4648-A9C4-3CB554DDC874}" srcId="{A0BBDE51-94A1-4906-AAB2-0BB788E7669D}" destId="{62B797A6-A31C-4686-917E-ED333B3F38EB}" srcOrd="2" destOrd="0" parTransId="{820FAEFB-9D15-4CDD-9024-3C50C42D8105}" sibTransId="{6D995616-A578-4093-B1C8-389B0E25ABA5}"/>
    <dgm:cxn modelId="{901A83A8-D9E6-4600-8398-193AE4D4D5C4}" srcId="{A0BBDE51-94A1-4906-AAB2-0BB788E7669D}" destId="{D1EA6008-7C83-47E1-887B-855CFD09BD2C}" srcOrd="0" destOrd="0" parTransId="{A96233E7-743B-4C09-A792-6D30A081BF9F}" sibTransId="{730364CD-4593-49B1-A913-84578C47EFDD}"/>
    <dgm:cxn modelId="{05612CAB-B20D-4985-AADA-2A97FCCB9B75}" srcId="{6A8518A3-A532-4082-83B8-356E7C3E212B}" destId="{A0BBDE51-94A1-4906-AAB2-0BB788E7669D}" srcOrd="1" destOrd="0" parTransId="{F2A874AD-655F-44CA-82BD-90F6ACD30F06}" sibTransId="{C6EC8CB8-A2BB-45E0-8EA2-E1AA4FA515CA}"/>
    <dgm:cxn modelId="{9A8048AD-11E3-4CBF-BF96-22F30EE2D7CA}" srcId="{6A8518A3-A532-4082-83B8-356E7C3E212B}" destId="{9A5EA8EF-49F9-43AE-96EC-EA30D829B801}" srcOrd="2" destOrd="0" parTransId="{AA0E4EAF-108F-4F08-87D5-FB7BFC9CC4B5}" sibTransId="{BF05F7BA-1923-492F-90B7-4A74A4830609}"/>
    <dgm:cxn modelId="{45975EBD-309E-47C9-87AF-625D0259E868}" type="presOf" srcId="{B7059365-26BC-4588-AE70-DBF34C40E56C}" destId="{D1442734-4B75-4D53-9877-78F4FAB2090C}" srcOrd="0" destOrd="0" presId="urn:microsoft.com/office/officeart/2005/8/layout/radial2"/>
    <dgm:cxn modelId="{D0814CC3-540E-47CF-B42C-135A2B1F2282}" type="presOf" srcId="{2F7158B5-9449-4D01-9BDA-EA22F5253408}" destId="{E79D92DF-2A23-4B16-9B26-A1E27F346113}" srcOrd="0" destOrd="0" presId="urn:microsoft.com/office/officeart/2005/8/layout/radial2"/>
    <dgm:cxn modelId="{D0735CCF-1CFA-413F-BD90-E4FE18D48CA0}" type="presOf" srcId="{C1CC427F-CE88-466D-92AB-3C6871A7C1A9}" destId="{B9D9F901-0BCC-4235-BCB0-B1DCB72262ED}" srcOrd="0" destOrd="0" presId="urn:microsoft.com/office/officeart/2005/8/layout/radial2"/>
    <dgm:cxn modelId="{E58C19D3-2BBC-4F7C-8055-59AA10C3661D}" type="presOf" srcId="{AA0E4EAF-108F-4F08-87D5-FB7BFC9CC4B5}" destId="{07B79ADF-5806-4DFA-B80C-133DF1121737}" srcOrd="0" destOrd="0" presId="urn:microsoft.com/office/officeart/2005/8/layout/radial2"/>
    <dgm:cxn modelId="{1AF308F6-FDED-4076-AC1C-81480B896CF9}" type="presOf" srcId="{6A8518A3-A532-4082-83B8-356E7C3E212B}" destId="{38300E15-D29B-45BA-A17B-335AEC3E9CA6}" srcOrd="0" destOrd="0" presId="urn:microsoft.com/office/officeart/2005/8/layout/radial2"/>
    <dgm:cxn modelId="{2D2D7601-DD1E-4356-84E8-C6436B6E95EF}" type="presParOf" srcId="{38300E15-D29B-45BA-A17B-335AEC3E9CA6}" destId="{D5F6497A-B4EE-49CF-B737-23ADF68DA368}" srcOrd="0" destOrd="0" presId="urn:microsoft.com/office/officeart/2005/8/layout/radial2"/>
    <dgm:cxn modelId="{ED2B63B9-590F-458B-ACF9-25FAB274A2C8}" type="presParOf" srcId="{D5F6497A-B4EE-49CF-B737-23ADF68DA368}" destId="{74C9038F-FACA-450A-8283-6C0968AF12F1}" srcOrd="0" destOrd="0" presId="urn:microsoft.com/office/officeart/2005/8/layout/radial2"/>
    <dgm:cxn modelId="{E0EE3931-D313-412F-9101-25688B6C2A33}" type="presParOf" srcId="{74C9038F-FACA-450A-8283-6C0968AF12F1}" destId="{EEC474C4-24BB-43C1-AA21-33D08E5DF966}" srcOrd="0" destOrd="0" presId="urn:microsoft.com/office/officeart/2005/8/layout/radial2"/>
    <dgm:cxn modelId="{9BA7CBE2-4DF4-4B7D-9DA3-74F404AA4AFA}" type="presParOf" srcId="{74C9038F-FACA-450A-8283-6C0968AF12F1}" destId="{F9C15964-420E-4137-8C9E-3352FF5E321A}" srcOrd="1" destOrd="0" presId="urn:microsoft.com/office/officeart/2005/8/layout/radial2"/>
    <dgm:cxn modelId="{35D9E2BB-05E6-4083-9DDB-C7229675F90C}" type="presParOf" srcId="{D5F6497A-B4EE-49CF-B737-23ADF68DA368}" destId="{B9D9F901-0BCC-4235-BCB0-B1DCB72262ED}" srcOrd="1" destOrd="0" presId="urn:microsoft.com/office/officeart/2005/8/layout/radial2"/>
    <dgm:cxn modelId="{58FFB795-F809-41FC-873B-90C8486F42FF}" type="presParOf" srcId="{D5F6497A-B4EE-49CF-B737-23ADF68DA368}" destId="{0563CD20-D8BF-4FB4-8D3E-8354F9E02E4F}" srcOrd="2" destOrd="0" presId="urn:microsoft.com/office/officeart/2005/8/layout/radial2"/>
    <dgm:cxn modelId="{211426FB-417F-4A60-B5F7-A8792E9A65D5}" type="presParOf" srcId="{0563CD20-D8BF-4FB4-8D3E-8354F9E02E4F}" destId="{861D2D46-7353-4A9D-9D57-A59FF1734D0F}" srcOrd="0" destOrd="0" presId="urn:microsoft.com/office/officeart/2005/8/layout/radial2"/>
    <dgm:cxn modelId="{B84BE58B-7FF8-4575-B605-5E07C6FBD1BC}" type="presParOf" srcId="{0563CD20-D8BF-4FB4-8D3E-8354F9E02E4F}" destId="{D1442734-4B75-4D53-9877-78F4FAB2090C}" srcOrd="1" destOrd="0" presId="urn:microsoft.com/office/officeart/2005/8/layout/radial2"/>
    <dgm:cxn modelId="{0C6A3347-ABFD-4B29-B768-1A9748BFC228}" type="presParOf" srcId="{D5F6497A-B4EE-49CF-B737-23ADF68DA368}" destId="{B756C11D-AAA0-4F21-9346-2C3A5AA7D0A1}" srcOrd="3" destOrd="0" presId="urn:microsoft.com/office/officeart/2005/8/layout/radial2"/>
    <dgm:cxn modelId="{25C226A2-6F86-4178-AEED-0E003F1842EE}" type="presParOf" srcId="{D5F6497A-B4EE-49CF-B737-23ADF68DA368}" destId="{ABDBDEB8-8DF4-4EFA-A509-841E53A97A63}" srcOrd="4" destOrd="0" presId="urn:microsoft.com/office/officeart/2005/8/layout/radial2"/>
    <dgm:cxn modelId="{C1F9F06A-2155-4340-ACBB-C61E5F713512}" type="presParOf" srcId="{ABDBDEB8-8DF4-4EFA-A509-841E53A97A63}" destId="{03B0E360-1C12-4008-95BC-192B410ACA54}" srcOrd="0" destOrd="0" presId="urn:microsoft.com/office/officeart/2005/8/layout/radial2"/>
    <dgm:cxn modelId="{D4025372-A370-438B-8072-E2AAE2847555}" type="presParOf" srcId="{ABDBDEB8-8DF4-4EFA-A509-841E53A97A63}" destId="{DACCC3C8-EB56-4330-9A3C-ACE533FFC051}" srcOrd="1" destOrd="0" presId="urn:microsoft.com/office/officeart/2005/8/layout/radial2"/>
    <dgm:cxn modelId="{4FBA68A1-242A-46F9-9E36-136C8A890EC5}" type="presParOf" srcId="{D5F6497A-B4EE-49CF-B737-23ADF68DA368}" destId="{07B79ADF-5806-4DFA-B80C-133DF1121737}" srcOrd="5" destOrd="0" presId="urn:microsoft.com/office/officeart/2005/8/layout/radial2"/>
    <dgm:cxn modelId="{EA81B626-D16F-4ABC-B862-D96BF761BF17}" type="presParOf" srcId="{D5F6497A-B4EE-49CF-B737-23ADF68DA368}" destId="{D06D3651-0891-4948-8E4C-B13C28734DEF}" srcOrd="6" destOrd="0" presId="urn:microsoft.com/office/officeart/2005/8/layout/radial2"/>
    <dgm:cxn modelId="{199A2680-B7E7-4B2E-8923-398309B734FB}" type="presParOf" srcId="{D06D3651-0891-4948-8E4C-B13C28734DEF}" destId="{8762946E-9CB1-45B4-9A0E-62076FA61BA1}" srcOrd="0" destOrd="0" presId="urn:microsoft.com/office/officeart/2005/8/layout/radial2"/>
    <dgm:cxn modelId="{8D4FC875-1D92-49A8-AB44-C2A48AEC662D}" type="presParOf" srcId="{D06D3651-0891-4948-8E4C-B13C28734DEF}" destId="{E79D92DF-2A23-4B16-9B26-A1E27F34611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F45BA1-98CE-4C3B-B11E-56400582CBD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D1E431E-600D-4802-82DB-46755D76EF0F}">
      <dgm:prSet custT="1"/>
      <dgm:spPr>
        <a:solidFill>
          <a:srgbClr val="387C2B"/>
        </a:solidFill>
      </dgm:spPr>
      <dgm:t>
        <a:bodyPr/>
        <a:lstStyle/>
        <a:p>
          <a:r>
            <a:rPr lang="en-GB" sz="1600" b="1">
              <a:solidFill>
                <a:schemeClr val="bg1"/>
              </a:solidFill>
              <a:latin typeface="+mj-lt"/>
            </a:rPr>
            <a:t>Revenue resilience</a:t>
          </a:r>
        </a:p>
        <a:p>
          <a:r>
            <a:rPr lang="en-GB" sz="1600" b="1">
              <a:solidFill>
                <a:schemeClr val="bg1"/>
              </a:solidFill>
              <a:latin typeface="+mj-lt"/>
            </a:rPr>
            <a:t> </a:t>
          </a:r>
          <a:r>
            <a:rPr lang="en-GB" sz="1100">
              <a:solidFill>
                <a:schemeClr val="bg1"/>
              </a:solidFill>
              <a:latin typeface="+mj-lt"/>
            </a:rPr>
            <a:t>Services operates </a:t>
          </a:r>
          <a:r>
            <a:rPr lang="en-GB" sz="1100">
              <a:solidFill>
                <a:schemeClr val="bg1"/>
              </a:solidFill>
            </a:rPr>
            <a:t>across four core market sectors, limiting the risk of over exposure to one particular market</a:t>
          </a:r>
        </a:p>
      </dgm:t>
    </dgm:pt>
    <dgm:pt modelId="{93CD3F31-E1C6-4869-ABFC-65318765CD10}" type="parTrans" cxnId="{AEEAE923-0F14-47BF-BDBE-F3F72FDC66DE}">
      <dgm:prSet/>
      <dgm:spPr/>
      <dgm:t>
        <a:bodyPr/>
        <a:lstStyle/>
        <a:p>
          <a:endParaRPr lang="en-GB"/>
        </a:p>
      </dgm:t>
    </dgm:pt>
    <dgm:pt modelId="{AE2D5B35-1D93-4FDF-A55F-068E2715D2A4}" type="sibTrans" cxnId="{AEEAE923-0F14-47BF-BDBE-F3F72FDC66DE}">
      <dgm:prSet/>
      <dgm:spPr/>
      <dgm:t>
        <a:bodyPr/>
        <a:lstStyle/>
        <a:p>
          <a:endParaRPr lang="en-GB"/>
        </a:p>
      </dgm:t>
    </dgm:pt>
    <dgm:pt modelId="{7B3024BB-2D75-46B2-B26B-A4FF498CA687}">
      <dgm:prSet custT="1"/>
      <dgm:spPr>
        <a:solidFill>
          <a:srgbClr val="387C2B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600" b="1" kern="1200">
              <a:solidFill>
                <a:prstClr val="white"/>
              </a:solidFill>
              <a:latin typeface="Arial"/>
              <a:ea typeface="+mn-ea"/>
              <a:cs typeface="+mn-cs"/>
            </a:rPr>
            <a:t>Credit exposure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GB" sz="1600" b="1" kern="1200">
            <a:solidFill>
              <a:prstClr val="white"/>
            </a:solidFill>
            <a:latin typeface="Arial"/>
            <a:ea typeface="+mn-ea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100" kern="1200">
              <a:solidFill>
                <a:prstClr val="white"/>
              </a:solidFill>
              <a:latin typeface="Arial"/>
              <a:ea typeface="+mn-ea"/>
              <a:cs typeface="+mn-cs"/>
            </a:rPr>
            <a:t>No over reliance on a single customer; largest debtor represents 9% of total book.</a:t>
          </a:r>
        </a:p>
      </dgm:t>
    </dgm:pt>
    <dgm:pt modelId="{7A822601-5D9C-4FCB-BD86-770FBA9A8484}" type="parTrans" cxnId="{0B96D49E-28E2-4F39-84A4-97D5C0FF2650}">
      <dgm:prSet/>
      <dgm:spPr/>
      <dgm:t>
        <a:bodyPr/>
        <a:lstStyle/>
        <a:p>
          <a:endParaRPr lang="en-GB"/>
        </a:p>
      </dgm:t>
    </dgm:pt>
    <dgm:pt modelId="{FE0C2054-EFA2-463B-B990-328BBA4F05C4}" type="sibTrans" cxnId="{0B96D49E-28E2-4F39-84A4-97D5C0FF2650}">
      <dgm:prSet/>
      <dgm:spPr/>
      <dgm:t>
        <a:bodyPr/>
        <a:lstStyle/>
        <a:p>
          <a:endParaRPr lang="en-GB"/>
        </a:p>
      </dgm:t>
    </dgm:pt>
    <dgm:pt modelId="{62EF60F0-C8F8-474E-B6EF-0D18EF6D6446}">
      <dgm:prSet custT="1"/>
      <dgm:spPr>
        <a:solidFill>
          <a:srgbClr val="387C2B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600" b="1" kern="1200">
              <a:solidFill>
                <a:schemeClr val="bg1"/>
              </a:solidFill>
            </a:rPr>
            <a:t>Inflation resistant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GB" sz="1600" b="1" kern="1200">
            <a:solidFill>
              <a:schemeClr val="bg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100" kern="1200">
              <a:solidFill>
                <a:prstClr val="white"/>
              </a:solidFill>
              <a:latin typeface="Arial"/>
              <a:ea typeface="+mn-ea"/>
              <a:cs typeface="+mn-cs"/>
            </a:rPr>
            <a:t>Many contracts are defined cost plus a margin with built in inflation and escalation factors to protect margin</a:t>
          </a:r>
          <a:endParaRPr lang="en-GB" sz="1100" b="1" kern="1200">
            <a:solidFill>
              <a:prstClr val="white"/>
            </a:solidFill>
            <a:latin typeface="Arial"/>
            <a:ea typeface="+mn-ea"/>
            <a:cs typeface="+mn-cs"/>
          </a:endParaRPr>
        </a:p>
      </dgm:t>
    </dgm:pt>
    <dgm:pt modelId="{FD704B09-B471-4942-9988-51711FCF0796}" type="parTrans" cxnId="{68CD494B-74AC-4AC2-8070-CE4BC77F3DC2}">
      <dgm:prSet/>
      <dgm:spPr/>
      <dgm:t>
        <a:bodyPr/>
        <a:lstStyle/>
        <a:p>
          <a:endParaRPr lang="en-GB"/>
        </a:p>
      </dgm:t>
    </dgm:pt>
    <dgm:pt modelId="{16FEC391-487D-400B-9A17-C3173429F744}" type="sibTrans" cxnId="{68CD494B-74AC-4AC2-8070-CE4BC77F3DC2}">
      <dgm:prSet/>
      <dgm:spPr/>
      <dgm:t>
        <a:bodyPr/>
        <a:lstStyle/>
        <a:p>
          <a:endParaRPr lang="en-GB"/>
        </a:p>
      </dgm:t>
    </dgm:pt>
    <dgm:pt modelId="{A4D87DB8-A44A-470F-ADD4-835E5C882D88}" type="pres">
      <dgm:prSet presAssocID="{B5F45BA1-98CE-4C3B-B11E-56400582CBDB}" presName="Name0" presStyleCnt="0">
        <dgm:presLayoutVars>
          <dgm:dir/>
          <dgm:resizeHandles val="exact"/>
        </dgm:presLayoutVars>
      </dgm:prSet>
      <dgm:spPr/>
    </dgm:pt>
    <dgm:pt modelId="{5FE7EBF0-C7C6-44FE-8B0D-0ED48373D9C6}" type="pres">
      <dgm:prSet presAssocID="{4D1E431E-600D-4802-82DB-46755D76EF0F}" presName="Name5" presStyleLbl="vennNode1" presStyleIdx="0" presStyleCnt="3" custLinFactNeighborX="-36189">
        <dgm:presLayoutVars>
          <dgm:bulletEnabled val="1"/>
        </dgm:presLayoutVars>
      </dgm:prSet>
      <dgm:spPr/>
    </dgm:pt>
    <dgm:pt modelId="{3711B3F3-E149-4EB0-9566-7256E7B224B2}" type="pres">
      <dgm:prSet presAssocID="{AE2D5B35-1D93-4FDF-A55F-068E2715D2A4}" presName="space" presStyleCnt="0"/>
      <dgm:spPr/>
    </dgm:pt>
    <dgm:pt modelId="{E5980C57-833D-40D5-AED3-117D204685D7}" type="pres">
      <dgm:prSet presAssocID="{7B3024BB-2D75-46B2-B26B-A4FF498CA687}" presName="Name5" presStyleLbl="vennNode1" presStyleIdx="1" presStyleCnt="3" custLinFactNeighborX="-30247">
        <dgm:presLayoutVars>
          <dgm:bulletEnabled val="1"/>
        </dgm:presLayoutVars>
      </dgm:prSet>
      <dgm:spPr/>
    </dgm:pt>
    <dgm:pt modelId="{2A8999F9-AE7D-4C8B-A572-08F6EACABEAA}" type="pres">
      <dgm:prSet presAssocID="{FE0C2054-EFA2-463B-B990-328BBA4F05C4}" presName="space" presStyleCnt="0"/>
      <dgm:spPr/>
    </dgm:pt>
    <dgm:pt modelId="{429D8230-ED4C-4915-B7B4-1349CBFD7BC5}" type="pres">
      <dgm:prSet presAssocID="{62EF60F0-C8F8-474E-B6EF-0D18EF6D6446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AEEAE923-0F14-47BF-BDBE-F3F72FDC66DE}" srcId="{B5F45BA1-98CE-4C3B-B11E-56400582CBDB}" destId="{4D1E431E-600D-4802-82DB-46755D76EF0F}" srcOrd="0" destOrd="0" parTransId="{93CD3F31-E1C6-4869-ABFC-65318765CD10}" sibTransId="{AE2D5B35-1D93-4FDF-A55F-068E2715D2A4}"/>
    <dgm:cxn modelId="{E703E62B-1C4F-4142-B44F-BAEF80250701}" type="presOf" srcId="{4D1E431E-600D-4802-82DB-46755D76EF0F}" destId="{5FE7EBF0-C7C6-44FE-8B0D-0ED48373D9C6}" srcOrd="0" destOrd="0" presId="urn:microsoft.com/office/officeart/2005/8/layout/venn3"/>
    <dgm:cxn modelId="{8746E135-EA68-41E9-9F39-26CE0BEBB9B8}" type="presOf" srcId="{7B3024BB-2D75-46B2-B26B-A4FF498CA687}" destId="{E5980C57-833D-40D5-AED3-117D204685D7}" srcOrd="0" destOrd="0" presId="urn:microsoft.com/office/officeart/2005/8/layout/venn3"/>
    <dgm:cxn modelId="{4F7DCF3F-9B6D-44C5-8D77-F5DB6F41C4D4}" type="presOf" srcId="{B5F45BA1-98CE-4C3B-B11E-56400582CBDB}" destId="{A4D87DB8-A44A-470F-ADD4-835E5C882D88}" srcOrd="0" destOrd="0" presId="urn:microsoft.com/office/officeart/2005/8/layout/venn3"/>
    <dgm:cxn modelId="{68CD494B-74AC-4AC2-8070-CE4BC77F3DC2}" srcId="{B5F45BA1-98CE-4C3B-B11E-56400582CBDB}" destId="{62EF60F0-C8F8-474E-B6EF-0D18EF6D6446}" srcOrd="2" destOrd="0" parTransId="{FD704B09-B471-4942-9988-51711FCF0796}" sibTransId="{16FEC391-487D-400B-9A17-C3173429F744}"/>
    <dgm:cxn modelId="{0B96D49E-28E2-4F39-84A4-97D5C0FF2650}" srcId="{B5F45BA1-98CE-4C3B-B11E-56400582CBDB}" destId="{7B3024BB-2D75-46B2-B26B-A4FF498CA687}" srcOrd="1" destOrd="0" parTransId="{7A822601-5D9C-4FCB-BD86-770FBA9A8484}" sibTransId="{FE0C2054-EFA2-463B-B990-328BBA4F05C4}"/>
    <dgm:cxn modelId="{39456CEC-85D0-4BAD-9EB8-5C205E318F90}" type="presOf" srcId="{62EF60F0-C8F8-474E-B6EF-0D18EF6D6446}" destId="{429D8230-ED4C-4915-B7B4-1349CBFD7BC5}" srcOrd="0" destOrd="0" presId="urn:microsoft.com/office/officeart/2005/8/layout/venn3"/>
    <dgm:cxn modelId="{C28805CD-1C4A-446C-B914-4058D9E73998}" type="presParOf" srcId="{A4D87DB8-A44A-470F-ADD4-835E5C882D88}" destId="{5FE7EBF0-C7C6-44FE-8B0D-0ED48373D9C6}" srcOrd="0" destOrd="0" presId="urn:microsoft.com/office/officeart/2005/8/layout/venn3"/>
    <dgm:cxn modelId="{E6CCD783-5D19-4A44-9E08-DC5319A02890}" type="presParOf" srcId="{A4D87DB8-A44A-470F-ADD4-835E5C882D88}" destId="{3711B3F3-E149-4EB0-9566-7256E7B224B2}" srcOrd="1" destOrd="0" presId="urn:microsoft.com/office/officeart/2005/8/layout/venn3"/>
    <dgm:cxn modelId="{588B6B20-EABD-4B53-B26B-2DA1344EB864}" type="presParOf" srcId="{A4D87DB8-A44A-470F-ADD4-835E5C882D88}" destId="{E5980C57-833D-40D5-AED3-117D204685D7}" srcOrd="2" destOrd="0" presId="urn:microsoft.com/office/officeart/2005/8/layout/venn3"/>
    <dgm:cxn modelId="{D69E5093-DBE6-49D2-AE26-C5E1A8D57DEF}" type="presParOf" srcId="{A4D87DB8-A44A-470F-ADD4-835E5C882D88}" destId="{2A8999F9-AE7D-4C8B-A572-08F6EACABEAA}" srcOrd="3" destOrd="0" presId="urn:microsoft.com/office/officeart/2005/8/layout/venn3"/>
    <dgm:cxn modelId="{C2ABAD5B-3AF1-4255-A4CD-7A3C2C40C8BD}" type="presParOf" srcId="{A4D87DB8-A44A-470F-ADD4-835E5C882D88}" destId="{429D8230-ED4C-4915-B7B4-1349CBFD7BC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D55A8C-5BEA-4AEE-8D70-EB0DC1352FD7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94AE7C3-5872-43C6-8A95-27F7C9E20A77}">
      <dgm:prSet custT="1"/>
      <dgm:spPr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en-GB" sz="1400" kern="1200">
              <a:solidFill>
                <a:prstClr val="white"/>
              </a:solidFill>
              <a:latin typeface="Arial"/>
              <a:ea typeface="+mn-ea"/>
              <a:cs typeface="+mn-cs"/>
            </a:rPr>
            <a:t>Profits from trading in HRMS have been variable over </a:t>
          </a:r>
          <a:r>
            <a:rPr lang="en-GB" sz="1400" kern="1200">
              <a:solidFill>
                <a:schemeClr val="bg1"/>
              </a:solidFill>
              <a:latin typeface="Arial"/>
              <a:ea typeface="+mn-ea"/>
              <a:cs typeface="+mn-cs"/>
            </a:rPr>
            <a:t>the period of ownership, </a:t>
          </a:r>
          <a:r>
            <a:rPr lang="en-GB" sz="1400" kern="1200">
              <a:solidFill>
                <a:schemeClr val="bg1"/>
              </a:solidFill>
            </a:rPr>
            <a:t>given dependency </a:t>
          </a:r>
          <a:r>
            <a:rPr lang="en-GB" sz="1400" kern="1200">
              <a:solidFill>
                <a:schemeClr val="bg1"/>
              </a:solidFill>
              <a:latin typeface="Arial"/>
              <a:ea typeface="+mn-ea"/>
              <a:cs typeface="+mn-cs"/>
            </a:rPr>
            <a:t>on commodity </a:t>
          </a:r>
          <a:r>
            <a:rPr lang="en-GB" sz="1400" kern="1200">
              <a:solidFill>
                <a:prstClr val="white"/>
              </a:solidFill>
              <a:latin typeface="Arial"/>
              <a:ea typeface="+mn-ea"/>
              <a:cs typeface="+mn-cs"/>
            </a:rPr>
            <a:t>cycles and market pricing. </a:t>
          </a:r>
          <a:endParaRPr lang="en-GB" sz="1400">
            <a:solidFill>
              <a:prstClr val="white"/>
            </a:solidFill>
            <a:latin typeface="Arial"/>
            <a:ea typeface="+mn-ea"/>
            <a:cs typeface="+mn-cs"/>
          </a:endParaRPr>
        </a:p>
      </dgm:t>
    </dgm:pt>
    <dgm:pt modelId="{6D835EB1-3359-45C2-88A2-DA6C638401BD}" type="parTrans" cxnId="{1952F061-DE7A-4C15-9C05-4BA1E1A1294B}">
      <dgm:prSet/>
      <dgm:spPr/>
      <dgm:t>
        <a:bodyPr/>
        <a:lstStyle/>
        <a:p>
          <a:endParaRPr lang="en-GB"/>
        </a:p>
      </dgm:t>
    </dgm:pt>
    <dgm:pt modelId="{D195EEE6-2DEE-4759-9158-8183825991D7}" type="sibTrans" cxnId="{1952F061-DE7A-4C15-9C05-4BA1E1A1294B}">
      <dgm:prSet/>
      <dgm:spPr/>
      <dgm:t>
        <a:bodyPr/>
        <a:lstStyle/>
        <a:p>
          <a:endParaRPr lang="en-GB"/>
        </a:p>
      </dgm:t>
    </dgm:pt>
    <dgm:pt modelId="{C187C055-B87A-4757-9FA2-02B6A5FFA9D2}">
      <dgm:prSet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sz="1400" kern="1200" err="1">
              <a:solidFill>
                <a:prstClr val="white"/>
              </a:solidFill>
              <a:latin typeface="Arial"/>
              <a:ea typeface="+mn-ea"/>
              <a:cs typeface="+mn-cs"/>
            </a:rPr>
            <a:t>Normalised</a:t>
          </a:r>
          <a:r>
            <a:rPr lang="en-US" sz="1400" kern="1200">
              <a:solidFill>
                <a:prstClr val="white"/>
              </a:solidFill>
              <a:latin typeface="Arial"/>
              <a:ea typeface="+mn-ea"/>
              <a:cs typeface="+mn-cs"/>
            </a:rPr>
            <a:t> trading levels expected to deliver between £8m and £16m – higher than prior to the acquisition</a:t>
          </a:r>
          <a:endParaRPr lang="en-GB" sz="1400" kern="1200">
            <a:solidFill>
              <a:prstClr val="white"/>
            </a:solidFill>
            <a:latin typeface="Arial"/>
            <a:ea typeface="+mn-ea"/>
            <a:cs typeface="+mn-cs"/>
          </a:endParaRPr>
        </a:p>
      </dgm:t>
    </dgm:pt>
    <dgm:pt modelId="{04587DCF-3E4F-4508-A26D-F40756275684}" type="parTrans" cxnId="{29F526CA-462B-49A8-8678-7E6732175C17}">
      <dgm:prSet/>
      <dgm:spPr/>
      <dgm:t>
        <a:bodyPr/>
        <a:lstStyle/>
        <a:p>
          <a:endParaRPr lang="en-GB"/>
        </a:p>
      </dgm:t>
    </dgm:pt>
    <dgm:pt modelId="{A4BBF033-3986-4DBB-AC21-7EEF2FAAACD6}" type="sibTrans" cxnId="{29F526CA-462B-49A8-8678-7E6732175C17}">
      <dgm:prSet/>
      <dgm:spPr/>
      <dgm:t>
        <a:bodyPr/>
        <a:lstStyle/>
        <a:p>
          <a:endParaRPr lang="en-GB"/>
        </a:p>
      </dgm:t>
    </dgm:pt>
    <dgm:pt modelId="{2A0DE55B-229D-4C63-875D-AB4A701AA7F6}">
      <dgm:prSet phldr="0" custT="1"/>
      <dgm:spPr/>
      <dgm:t>
        <a:bodyPr/>
        <a:lstStyle/>
        <a:p>
          <a:r>
            <a:rPr lang="en-GB" sz="1400" kern="1200">
              <a:solidFill>
                <a:prstClr val="white"/>
              </a:solidFill>
              <a:latin typeface="Arial"/>
              <a:ea typeface="+mn-ea"/>
              <a:cs typeface="+mn-cs"/>
            </a:rPr>
            <a:t>DK acquisition in December 2019 provides greater synergies to trade on higher volumes</a:t>
          </a:r>
          <a:endParaRPr lang="en-US" sz="1400" kern="1200">
            <a:solidFill>
              <a:prstClr val="white"/>
            </a:solidFill>
            <a:latin typeface="Arial"/>
            <a:ea typeface="+mn-ea"/>
            <a:cs typeface="+mn-cs"/>
          </a:endParaRPr>
        </a:p>
      </dgm:t>
    </dgm:pt>
    <dgm:pt modelId="{D6312B94-6777-46AE-8E49-1F3C59A912CA}" type="parTrans" cxnId="{E95EE503-0E27-4A51-AEA0-539F20371A19}">
      <dgm:prSet/>
      <dgm:spPr/>
      <dgm:t>
        <a:bodyPr/>
        <a:lstStyle/>
        <a:p>
          <a:endParaRPr lang="en-GB"/>
        </a:p>
      </dgm:t>
    </dgm:pt>
    <dgm:pt modelId="{0B739105-E028-4D2B-89F3-5D4F470A51C7}" type="sibTrans" cxnId="{E95EE503-0E27-4A51-AEA0-539F20371A19}">
      <dgm:prSet/>
      <dgm:spPr/>
      <dgm:t>
        <a:bodyPr/>
        <a:lstStyle/>
        <a:p>
          <a:endParaRPr lang="en-GB"/>
        </a:p>
      </dgm:t>
    </dgm:pt>
    <dgm:pt modelId="{4BBCC8F0-EAB7-4655-9284-673D3702FB67}" type="pres">
      <dgm:prSet presAssocID="{61D55A8C-5BEA-4AEE-8D70-EB0DC1352FD7}" presName="linear" presStyleCnt="0">
        <dgm:presLayoutVars>
          <dgm:animLvl val="lvl"/>
          <dgm:resizeHandles val="exact"/>
        </dgm:presLayoutVars>
      </dgm:prSet>
      <dgm:spPr/>
    </dgm:pt>
    <dgm:pt modelId="{466CEF85-ABF2-4DBA-B379-0A09E4EAB50E}" type="pres">
      <dgm:prSet presAssocID="{594AE7C3-5872-43C6-8A95-27F7C9E20A7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664B8FA-6F80-4844-8308-5C6C381B38B0}" type="pres">
      <dgm:prSet presAssocID="{D195EEE6-2DEE-4759-9158-8183825991D7}" presName="spacer" presStyleCnt="0"/>
      <dgm:spPr/>
    </dgm:pt>
    <dgm:pt modelId="{E32CB8EF-9639-4E71-9A9E-0D657FFDADFA}" type="pres">
      <dgm:prSet presAssocID="{2A0DE55B-229D-4C63-875D-AB4A701AA7F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B4F8D5E-C481-4F71-B57F-75916C34D9A5}" type="pres">
      <dgm:prSet presAssocID="{0B739105-E028-4D2B-89F3-5D4F470A51C7}" presName="spacer" presStyleCnt="0"/>
      <dgm:spPr/>
    </dgm:pt>
    <dgm:pt modelId="{ECFF5836-A26B-4E46-8EE0-6C316189C182}" type="pres">
      <dgm:prSet presAssocID="{C187C055-B87A-4757-9FA2-02B6A5FFA9D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95EE503-0E27-4A51-AEA0-539F20371A19}" srcId="{61D55A8C-5BEA-4AEE-8D70-EB0DC1352FD7}" destId="{2A0DE55B-229D-4C63-875D-AB4A701AA7F6}" srcOrd="1" destOrd="0" parTransId="{D6312B94-6777-46AE-8E49-1F3C59A912CA}" sibTransId="{0B739105-E028-4D2B-89F3-5D4F470A51C7}"/>
    <dgm:cxn modelId="{1952F061-DE7A-4C15-9C05-4BA1E1A1294B}" srcId="{61D55A8C-5BEA-4AEE-8D70-EB0DC1352FD7}" destId="{594AE7C3-5872-43C6-8A95-27F7C9E20A77}" srcOrd="0" destOrd="0" parTransId="{6D835EB1-3359-45C2-88A2-DA6C638401BD}" sibTransId="{D195EEE6-2DEE-4759-9158-8183825991D7}"/>
    <dgm:cxn modelId="{61213262-99F9-4825-8078-4CA8E6385E60}" type="presOf" srcId="{2A0DE55B-229D-4C63-875D-AB4A701AA7F6}" destId="{E32CB8EF-9639-4E71-9A9E-0D657FFDADFA}" srcOrd="0" destOrd="0" presId="urn:microsoft.com/office/officeart/2005/8/layout/vList2"/>
    <dgm:cxn modelId="{584F6968-3B13-4167-8F7B-411C107CA85C}" type="presOf" srcId="{C187C055-B87A-4757-9FA2-02B6A5FFA9D2}" destId="{ECFF5836-A26B-4E46-8EE0-6C316189C182}" srcOrd="0" destOrd="0" presId="urn:microsoft.com/office/officeart/2005/8/layout/vList2"/>
    <dgm:cxn modelId="{03ABD256-EE37-4832-A3C7-A84D56B2C91A}" type="presOf" srcId="{61D55A8C-5BEA-4AEE-8D70-EB0DC1352FD7}" destId="{4BBCC8F0-EAB7-4655-9284-673D3702FB67}" srcOrd="0" destOrd="0" presId="urn:microsoft.com/office/officeart/2005/8/layout/vList2"/>
    <dgm:cxn modelId="{29F526CA-462B-49A8-8678-7E6732175C17}" srcId="{61D55A8C-5BEA-4AEE-8D70-EB0DC1352FD7}" destId="{C187C055-B87A-4757-9FA2-02B6A5FFA9D2}" srcOrd="2" destOrd="0" parTransId="{04587DCF-3E4F-4508-A26D-F40756275684}" sibTransId="{A4BBF033-3986-4DBB-AC21-7EEF2FAAACD6}"/>
    <dgm:cxn modelId="{0A7A21E5-27CC-43F9-B00E-E428DA578194}" type="presOf" srcId="{594AE7C3-5872-43C6-8A95-27F7C9E20A77}" destId="{466CEF85-ABF2-4DBA-B379-0A09E4EAB50E}" srcOrd="0" destOrd="0" presId="urn:microsoft.com/office/officeart/2005/8/layout/vList2"/>
    <dgm:cxn modelId="{8254DB20-FD9D-41DC-81E5-59477FB08691}" type="presParOf" srcId="{4BBCC8F0-EAB7-4655-9284-673D3702FB67}" destId="{466CEF85-ABF2-4DBA-B379-0A09E4EAB50E}" srcOrd="0" destOrd="0" presId="urn:microsoft.com/office/officeart/2005/8/layout/vList2"/>
    <dgm:cxn modelId="{6ED51DAE-19A1-40BD-AF6A-6D37B051D725}" type="presParOf" srcId="{4BBCC8F0-EAB7-4655-9284-673D3702FB67}" destId="{1664B8FA-6F80-4844-8308-5C6C381B38B0}" srcOrd="1" destOrd="0" presId="urn:microsoft.com/office/officeart/2005/8/layout/vList2"/>
    <dgm:cxn modelId="{BA417001-90C1-4945-83B6-69B09579D324}" type="presParOf" srcId="{4BBCC8F0-EAB7-4655-9284-673D3702FB67}" destId="{E32CB8EF-9639-4E71-9A9E-0D657FFDADFA}" srcOrd="2" destOrd="0" presId="urn:microsoft.com/office/officeart/2005/8/layout/vList2"/>
    <dgm:cxn modelId="{410798E5-AC42-414F-99F7-2F5EAB494310}" type="presParOf" srcId="{4BBCC8F0-EAB7-4655-9284-673D3702FB67}" destId="{0B4F8D5E-C481-4F71-B57F-75916C34D9A5}" srcOrd="3" destOrd="0" presId="urn:microsoft.com/office/officeart/2005/8/layout/vList2"/>
    <dgm:cxn modelId="{B13BD55F-705B-4B4B-82AF-1DA8349D9755}" type="presParOf" srcId="{4BBCC8F0-EAB7-4655-9284-673D3702FB67}" destId="{ECFF5836-A26B-4E46-8EE0-6C316189C18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79ADF-5806-4DFA-B80C-133DF1121737}">
      <dsp:nvSpPr>
        <dsp:cNvPr id="0" name=""/>
        <dsp:cNvSpPr/>
      </dsp:nvSpPr>
      <dsp:spPr>
        <a:xfrm rot="2534537">
          <a:off x="3166936" y="3523213"/>
          <a:ext cx="763348" cy="50800"/>
        </a:xfrm>
        <a:custGeom>
          <a:avLst/>
          <a:gdLst/>
          <a:ahLst/>
          <a:cxnLst/>
          <a:rect l="0" t="0" r="0" b="0"/>
          <a:pathLst>
            <a:path>
              <a:moveTo>
                <a:pt x="0" y="25400"/>
              </a:moveTo>
              <a:lnTo>
                <a:pt x="763348" y="25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6C11D-AAA0-4F21-9346-2C3A5AA7D0A1}">
      <dsp:nvSpPr>
        <dsp:cNvPr id="0" name=""/>
        <dsp:cNvSpPr/>
      </dsp:nvSpPr>
      <dsp:spPr>
        <a:xfrm>
          <a:off x="3266053" y="2466787"/>
          <a:ext cx="860894" cy="50800"/>
        </a:xfrm>
        <a:custGeom>
          <a:avLst/>
          <a:gdLst/>
          <a:ahLst/>
          <a:cxnLst/>
          <a:rect l="0" t="0" r="0" b="0"/>
          <a:pathLst>
            <a:path>
              <a:moveTo>
                <a:pt x="0" y="25400"/>
              </a:moveTo>
              <a:lnTo>
                <a:pt x="860894" y="25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9F901-0BCC-4235-BCB0-B1DCB72262ED}">
      <dsp:nvSpPr>
        <dsp:cNvPr id="0" name=""/>
        <dsp:cNvSpPr/>
      </dsp:nvSpPr>
      <dsp:spPr>
        <a:xfrm rot="19065463">
          <a:off x="3166936" y="1410361"/>
          <a:ext cx="763348" cy="50800"/>
        </a:xfrm>
        <a:custGeom>
          <a:avLst/>
          <a:gdLst/>
          <a:ahLst/>
          <a:cxnLst/>
          <a:rect l="0" t="0" r="0" b="0"/>
          <a:pathLst>
            <a:path>
              <a:moveTo>
                <a:pt x="0" y="25400"/>
              </a:moveTo>
              <a:lnTo>
                <a:pt x="763348" y="25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15964-420E-4137-8C9E-3352FF5E321A}">
      <dsp:nvSpPr>
        <dsp:cNvPr id="0" name=""/>
        <dsp:cNvSpPr/>
      </dsp:nvSpPr>
      <dsp:spPr>
        <a:xfrm>
          <a:off x="1126986" y="1233913"/>
          <a:ext cx="2516549" cy="251654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D2D46-7353-4A9D-9D57-A59FF1734D0F}">
      <dsp:nvSpPr>
        <dsp:cNvPr id="0" name=""/>
        <dsp:cNvSpPr/>
      </dsp:nvSpPr>
      <dsp:spPr>
        <a:xfrm>
          <a:off x="3648242" y="1243"/>
          <a:ext cx="1408783" cy="1408783"/>
        </a:xfrm>
        <a:prstGeom prst="ellipse">
          <a:avLst/>
        </a:prstGeom>
        <a:solidFill>
          <a:srgbClr val="387C2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chemeClr val="bg1"/>
            </a:solidFill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bg1"/>
              </a:solidFill>
            </a:rPr>
            <a:t>Services</a:t>
          </a:r>
          <a:endParaRPr lang="en-GB" sz="1900" kern="1200">
            <a:solidFill>
              <a:schemeClr val="bg1"/>
            </a:solidFill>
          </a:endParaRPr>
        </a:p>
      </dsp:txBody>
      <dsp:txXfrm>
        <a:off x="3854553" y="207554"/>
        <a:ext cx="996161" cy="996161"/>
      </dsp:txXfrm>
    </dsp:sp>
    <dsp:sp modelId="{D1442734-4B75-4D53-9877-78F4FAB2090C}">
      <dsp:nvSpPr>
        <dsp:cNvPr id="0" name=""/>
        <dsp:cNvSpPr/>
      </dsp:nvSpPr>
      <dsp:spPr>
        <a:xfrm>
          <a:off x="5197904" y="1243"/>
          <a:ext cx="2113175" cy="1408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bg1"/>
              </a:solidFill>
            </a:rPr>
            <a:t>Organic growth to support long term sustainable dividend</a:t>
          </a:r>
          <a:endParaRPr lang="en-GB" sz="1600" kern="120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bg1"/>
              </a:solidFill>
            </a:rPr>
            <a:t>Focus on contract wins in areas of core competence</a:t>
          </a:r>
          <a:endParaRPr lang="en-GB" sz="1600" kern="1200">
            <a:solidFill>
              <a:schemeClr val="bg1"/>
            </a:solidFill>
          </a:endParaRPr>
        </a:p>
      </dsp:txBody>
      <dsp:txXfrm>
        <a:off x="5197904" y="1243"/>
        <a:ext cx="2113175" cy="1408783"/>
      </dsp:txXfrm>
    </dsp:sp>
    <dsp:sp modelId="{03B0E360-1C12-4008-95BC-192B410ACA54}">
      <dsp:nvSpPr>
        <dsp:cNvPr id="0" name=""/>
        <dsp:cNvSpPr/>
      </dsp:nvSpPr>
      <dsp:spPr>
        <a:xfrm>
          <a:off x="4126948" y="1787796"/>
          <a:ext cx="1408783" cy="1408783"/>
        </a:xfrm>
        <a:prstGeom prst="ellipse">
          <a:avLst/>
        </a:prstGeom>
        <a:solidFill>
          <a:srgbClr val="387C2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chemeClr val="bg1"/>
            </a:solidFill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bg1"/>
              </a:solidFill>
            </a:rPr>
            <a:t>Land</a:t>
          </a:r>
          <a:endParaRPr lang="en-GB" sz="1900" kern="1200">
            <a:solidFill>
              <a:schemeClr val="bg1"/>
            </a:solidFill>
          </a:endParaRPr>
        </a:p>
      </dsp:txBody>
      <dsp:txXfrm>
        <a:off x="4333259" y="1994107"/>
        <a:ext cx="996161" cy="996161"/>
      </dsp:txXfrm>
    </dsp:sp>
    <dsp:sp modelId="{DACCC3C8-EB56-4330-9A3C-ACE533FFC051}">
      <dsp:nvSpPr>
        <dsp:cNvPr id="0" name=""/>
        <dsp:cNvSpPr/>
      </dsp:nvSpPr>
      <dsp:spPr>
        <a:xfrm>
          <a:off x="5676610" y="1787796"/>
          <a:ext cx="2113175" cy="1408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err="1">
              <a:solidFill>
                <a:schemeClr val="bg1"/>
              </a:solidFill>
            </a:rPr>
            <a:t>Realisation</a:t>
          </a:r>
          <a:r>
            <a:rPr lang="en-US" sz="1600" kern="1200">
              <a:solidFill>
                <a:schemeClr val="bg1"/>
              </a:solidFill>
            </a:rPr>
            <a:t> of renewable assets</a:t>
          </a:r>
          <a:endParaRPr lang="en-GB" sz="1600" kern="120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bg1"/>
              </a:solidFill>
            </a:rPr>
            <a:t>Reduce capital employed from c£80m to c£20m</a:t>
          </a:r>
          <a:endParaRPr lang="en-GB" sz="1600" kern="1200">
            <a:solidFill>
              <a:schemeClr val="bg1"/>
            </a:solidFill>
          </a:endParaRPr>
        </a:p>
      </dsp:txBody>
      <dsp:txXfrm>
        <a:off x="5676610" y="1787796"/>
        <a:ext cx="2113175" cy="1408783"/>
      </dsp:txXfrm>
    </dsp:sp>
    <dsp:sp modelId="{8762946E-9CB1-45B4-9A0E-62076FA61BA1}">
      <dsp:nvSpPr>
        <dsp:cNvPr id="0" name=""/>
        <dsp:cNvSpPr/>
      </dsp:nvSpPr>
      <dsp:spPr>
        <a:xfrm>
          <a:off x="3648242" y="3574349"/>
          <a:ext cx="1408783" cy="1408783"/>
        </a:xfrm>
        <a:prstGeom prst="ellipse">
          <a:avLst/>
        </a:prstGeom>
        <a:solidFill>
          <a:srgbClr val="387C2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chemeClr val="bg1"/>
            </a:solidFill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bg1"/>
              </a:solidFill>
            </a:rPr>
            <a:t>HRMS</a:t>
          </a:r>
          <a:endParaRPr lang="en-GB" sz="1900" kern="1200">
            <a:solidFill>
              <a:schemeClr val="bg1"/>
            </a:solidFill>
          </a:endParaRPr>
        </a:p>
      </dsp:txBody>
      <dsp:txXfrm>
        <a:off x="3854553" y="3780660"/>
        <a:ext cx="996161" cy="996161"/>
      </dsp:txXfrm>
    </dsp:sp>
    <dsp:sp modelId="{E79D92DF-2A23-4B16-9B26-A1E27F346113}">
      <dsp:nvSpPr>
        <dsp:cNvPr id="0" name=""/>
        <dsp:cNvSpPr/>
      </dsp:nvSpPr>
      <dsp:spPr>
        <a:xfrm>
          <a:off x="5197904" y="3574349"/>
          <a:ext cx="2113175" cy="1408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err="1">
              <a:solidFill>
                <a:schemeClr val="bg1"/>
              </a:solidFill>
            </a:rPr>
            <a:t>Maximise</a:t>
          </a:r>
          <a:r>
            <a:rPr lang="en-US" sz="1600" kern="1200">
              <a:solidFill>
                <a:schemeClr val="bg1"/>
              </a:solidFill>
            </a:rPr>
            <a:t> cash repatriation</a:t>
          </a:r>
          <a:endParaRPr lang="en-GB" sz="1600" kern="120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bg1"/>
              </a:solidFill>
            </a:rPr>
            <a:t>DK operational turn around</a:t>
          </a:r>
          <a:endParaRPr lang="en-GB" sz="1600" kern="1200">
            <a:solidFill>
              <a:schemeClr val="bg1"/>
            </a:solidFill>
          </a:endParaRPr>
        </a:p>
      </dsp:txBody>
      <dsp:txXfrm>
        <a:off x="5197904" y="3574349"/>
        <a:ext cx="2113175" cy="1408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7EBF0-C7C6-44FE-8B0D-0ED48373D9C6}">
      <dsp:nvSpPr>
        <dsp:cNvPr id="0" name=""/>
        <dsp:cNvSpPr/>
      </dsp:nvSpPr>
      <dsp:spPr>
        <a:xfrm>
          <a:off x="61321" y="288"/>
          <a:ext cx="2311495" cy="2311495"/>
        </a:xfrm>
        <a:prstGeom prst="ellipse">
          <a:avLst/>
        </a:prstGeom>
        <a:solidFill>
          <a:srgbClr val="387C2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209" tIns="20320" rIns="127209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solidFill>
                <a:schemeClr val="bg1"/>
              </a:solidFill>
              <a:latin typeface="+mj-lt"/>
            </a:rPr>
            <a:t>Revenue resilience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solidFill>
                <a:schemeClr val="bg1"/>
              </a:solidFill>
              <a:latin typeface="+mj-lt"/>
            </a:rPr>
            <a:t> </a:t>
          </a:r>
          <a:r>
            <a:rPr lang="en-GB" sz="1100" kern="1200">
              <a:solidFill>
                <a:schemeClr val="bg1"/>
              </a:solidFill>
              <a:latin typeface="+mj-lt"/>
            </a:rPr>
            <a:t>Services operates </a:t>
          </a:r>
          <a:r>
            <a:rPr lang="en-GB" sz="1100" kern="1200">
              <a:solidFill>
                <a:schemeClr val="bg1"/>
              </a:solidFill>
            </a:rPr>
            <a:t>across four core market sectors, limiting the risk of over exposure to one particular market</a:t>
          </a:r>
        </a:p>
      </dsp:txBody>
      <dsp:txXfrm>
        <a:off x="399832" y="338799"/>
        <a:ext cx="1634473" cy="1634473"/>
      </dsp:txXfrm>
    </dsp:sp>
    <dsp:sp modelId="{E5980C57-833D-40D5-AED3-117D204685D7}">
      <dsp:nvSpPr>
        <dsp:cNvPr id="0" name=""/>
        <dsp:cNvSpPr/>
      </dsp:nvSpPr>
      <dsp:spPr>
        <a:xfrm>
          <a:off x="1937988" y="288"/>
          <a:ext cx="2311495" cy="2311495"/>
        </a:xfrm>
        <a:prstGeom prst="ellipse">
          <a:avLst/>
        </a:prstGeom>
        <a:solidFill>
          <a:srgbClr val="387C2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209" tIns="20320" rIns="127209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600" b="1" kern="1200">
              <a:solidFill>
                <a:prstClr val="white"/>
              </a:solidFill>
              <a:latin typeface="Arial"/>
              <a:ea typeface="+mn-ea"/>
              <a:cs typeface="+mn-cs"/>
            </a:rPr>
            <a:t>Credit exposure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b="1" kern="1200">
            <a:solidFill>
              <a:prstClr val="white"/>
            </a:solidFill>
            <a:latin typeface="Arial"/>
            <a:ea typeface="+mn-ea"/>
            <a:cs typeface="+mn-cs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kern="1200">
              <a:solidFill>
                <a:prstClr val="white"/>
              </a:solidFill>
              <a:latin typeface="Arial"/>
              <a:ea typeface="+mn-ea"/>
              <a:cs typeface="+mn-cs"/>
            </a:rPr>
            <a:t>No over reliance on a single customer; largest debtor represents 9% of total book.</a:t>
          </a:r>
        </a:p>
      </dsp:txBody>
      <dsp:txXfrm>
        <a:off x="2276499" y="338799"/>
        <a:ext cx="1634473" cy="1634473"/>
      </dsp:txXfrm>
    </dsp:sp>
    <dsp:sp modelId="{429D8230-ED4C-4915-B7B4-1349CBFD7BC5}">
      <dsp:nvSpPr>
        <dsp:cNvPr id="0" name=""/>
        <dsp:cNvSpPr/>
      </dsp:nvSpPr>
      <dsp:spPr>
        <a:xfrm>
          <a:off x="3927016" y="288"/>
          <a:ext cx="2311495" cy="2311495"/>
        </a:xfrm>
        <a:prstGeom prst="ellipse">
          <a:avLst/>
        </a:prstGeom>
        <a:solidFill>
          <a:srgbClr val="387C2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209" tIns="20320" rIns="127209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600" b="1" kern="1200">
              <a:solidFill>
                <a:schemeClr val="bg1"/>
              </a:solidFill>
            </a:rPr>
            <a:t>Inflation resistant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b="1" kern="1200">
            <a:solidFill>
              <a:schemeClr val="bg1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100" kern="1200">
              <a:solidFill>
                <a:prstClr val="white"/>
              </a:solidFill>
              <a:latin typeface="Arial"/>
              <a:ea typeface="+mn-ea"/>
              <a:cs typeface="+mn-cs"/>
            </a:rPr>
            <a:t>Many contracts are defined cost plus a margin with built in inflation and escalation factors to protect margin</a:t>
          </a:r>
          <a:endParaRPr lang="en-GB" sz="1100" b="1" kern="1200">
            <a:solidFill>
              <a:prstClr val="white"/>
            </a:solidFill>
            <a:latin typeface="Arial"/>
            <a:ea typeface="+mn-ea"/>
            <a:cs typeface="+mn-cs"/>
          </a:endParaRPr>
        </a:p>
      </dsp:txBody>
      <dsp:txXfrm>
        <a:off x="4265527" y="338799"/>
        <a:ext cx="1634473" cy="1634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CEF85-ABF2-4DBA-B379-0A09E4EAB50E}">
      <dsp:nvSpPr>
        <dsp:cNvPr id="0" name=""/>
        <dsp:cNvSpPr/>
      </dsp:nvSpPr>
      <dsp:spPr>
        <a:xfrm>
          <a:off x="0" y="759907"/>
          <a:ext cx="3384374" cy="12168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prstClr val="white"/>
              </a:solidFill>
              <a:latin typeface="Arial"/>
              <a:ea typeface="+mn-ea"/>
              <a:cs typeface="+mn-cs"/>
            </a:rPr>
            <a:t>Profits from trading in HRMS have been variable over </a:t>
          </a:r>
          <a:r>
            <a:rPr lang="en-GB" sz="1400" kern="1200">
              <a:solidFill>
                <a:schemeClr val="bg1"/>
              </a:solidFill>
              <a:latin typeface="Arial"/>
              <a:ea typeface="+mn-ea"/>
              <a:cs typeface="+mn-cs"/>
            </a:rPr>
            <a:t>the period of ownership, </a:t>
          </a:r>
          <a:r>
            <a:rPr lang="en-GB" sz="1400" kern="1200">
              <a:solidFill>
                <a:schemeClr val="bg1"/>
              </a:solidFill>
            </a:rPr>
            <a:t>given dependency </a:t>
          </a:r>
          <a:r>
            <a:rPr lang="en-GB" sz="1400" kern="1200">
              <a:solidFill>
                <a:schemeClr val="bg1"/>
              </a:solidFill>
              <a:latin typeface="Arial"/>
              <a:ea typeface="+mn-ea"/>
              <a:cs typeface="+mn-cs"/>
            </a:rPr>
            <a:t>on commodity </a:t>
          </a:r>
          <a:r>
            <a:rPr lang="en-GB" sz="1400" kern="1200">
              <a:solidFill>
                <a:prstClr val="white"/>
              </a:solidFill>
              <a:latin typeface="Arial"/>
              <a:ea typeface="+mn-ea"/>
              <a:cs typeface="+mn-cs"/>
            </a:rPr>
            <a:t>cycles and market pricing. </a:t>
          </a:r>
          <a:endParaRPr lang="en-GB" sz="1400">
            <a:solidFill>
              <a:prstClr val="white"/>
            </a:solidFill>
            <a:latin typeface="Arial"/>
            <a:ea typeface="+mn-ea"/>
            <a:cs typeface="+mn-cs"/>
          </a:endParaRPr>
        </a:p>
      </dsp:txBody>
      <dsp:txXfrm>
        <a:off x="59399" y="819306"/>
        <a:ext cx="3265576" cy="1098002"/>
      </dsp:txXfrm>
    </dsp:sp>
    <dsp:sp modelId="{E32CB8EF-9639-4E71-9A9E-0D657FFDADFA}">
      <dsp:nvSpPr>
        <dsp:cNvPr id="0" name=""/>
        <dsp:cNvSpPr/>
      </dsp:nvSpPr>
      <dsp:spPr>
        <a:xfrm>
          <a:off x="0" y="2163907"/>
          <a:ext cx="3384374" cy="12168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60697"/>
                <a:satOff val="-23322"/>
                <a:lumOff val="18583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60697"/>
                <a:satOff val="-23322"/>
                <a:lumOff val="18583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60697"/>
                <a:satOff val="-23322"/>
                <a:lumOff val="185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prstClr val="white"/>
              </a:solidFill>
              <a:latin typeface="Arial"/>
              <a:ea typeface="+mn-ea"/>
              <a:cs typeface="+mn-cs"/>
            </a:rPr>
            <a:t>DK acquisition in December 2019 provides greater synergies to trade on higher volumes</a:t>
          </a:r>
          <a:endParaRPr lang="en-US" sz="1400" kern="1200">
            <a:solidFill>
              <a:prstClr val="white"/>
            </a:solidFill>
            <a:latin typeface="Arial"/>
            <a:ea typeface="+mn-ea"/>
            <a:cs typeface="+mn-cs"/>
          </a:endParaRPr>
        </a:p>
      </dsp:txBody>
      <dsp:txXfrm>
        <a:off x="59399" y="2223306"/>
        <a:ext cx="3265576" cy="1098002"/>
      </dsp:txXfrm>
    </dsp:sp>
    <dsp:sp modelId="{ECFF5836-A26B-4E46-8EE0-6C316189C182}">
      <dsp:nvSpPr>
        <dsp:cNvPr id="0" name=""/>
        <dsp:cNvSpPr/>
      </dsp:nvSpPr>
      <dsp:spPr>
        <a:xfrm>
          <a:off x="0" y="3567907"/>
          <a:ext cx="3384374" cy="12168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521394"/>
                <a:satOff val="-46644"/>
                <a:lumOff val="3716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521394"/>
                <a:satOff val="-46644"/>
                <a:lumOff val="3716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521394"/>
                <a:satOff val="-46644"/>
                <a:lumOff val="371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err="1">
              <a:solidFill>
                <a:prstClr val="white"/>
              </a:solidFill>
              <a:latin typeface="Arial"/>
              <a:ea typeface="+mn-ea"/>
              <a:cs typeface="+mn-cs"/>
            </a:rPr>
            <a:t>Normalised</a:t>
          </a:r>
          <a:r>
            <a:rPr lang="en-US" sz="1400" kern="1200">
              <a:solidFill>
                <a:prstClr val="white"/>
              </a:solidFill>
              <a:latin typeface="Arial"/>
              <a:ea typeface="+mn-ea"/>
              <a:cs typeface="+mn-cs"/>
            </a:rPr>
            <a:t> trading levels expected to deliver between £8m and £16m – higher than prior to the acquisition</a:t>
          </a:r>
          <a:endParaRPr lang="en-GB" sz="1400" kern="1200">
            <a:solidFill>
              <a:prstClr val="white"/>
            </a:solidFill>
            <a:latin typeface="Arial"/>
            <a:ea typeface="+mn-ea"/>
            <a:cs typeface="+mn-cs"/>
          </a:endParaRPr>
        </a:p>
      </dsp:txBody>
      <dsp:txXfrm>
        <a:off x="59399" y="3627306"/>
        <a:ext cx="3265576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8" y="12"/>
            <a:ext cx="2945659" cy="49633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61" y="12"/>
            <a:ext cx="2945659" cy="49633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300"/>
            </a:lvl1pPr>
          </a:lstStyle>
          <a:p>
            <a:fld id="{5C9E3F35-5B24-4D60-8408-FA60462A3D6D}" type="datetimeFigureOut">
              <a:rPr lang="en-GB" smtClean="0"/>
              <a:pPr/>
              <a:t>29/10/2024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8" y="9428585"/>
            <a:ext cx="2945659" cy="496333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61" y="9428585"/>
            <a:ext cx="2945659" cy="496333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300"/>
            </a:lvl1pPr>
          </a:lstStyle>
          <a:p>
            <a:fld id="{735533B7-5E60-42B8-82FA-887A7EE97A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570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8" y="12"/>
            <a:ext cx="2945659" cy="49633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61" y="12"/>
            <a:ext cx="2945659" cy="49633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300"/>
            </a:lvl1pPr>
          </a:lstStyle>
          <a:p>
            <a:fld id="{B2C51EA9-2C93-493F-897B-64C510BB11F5}" type="datetimeFigureOut">
              <a:rPr lang="en-GB" smtClean="0"/>
              <a:pPr/>
              <a:t>29/10/2024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7" rIns="95415" bIns="4770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5415" tIns="47707" rIns="95415" bIns="477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8" y="9428585"/>
            <a:ext cx="2945659" cy="496333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61" y="9428585"/>
            <a:ext cx="2945659" cy="496333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300"/>
            </a:lvl1pPr>
          </a:lstStyle>
          <a:p>
            <a:fld id="{C490898E-14B5-4C0C-B373-8778A73881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84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0898E-14B5-4C0C-B373-8778A73881E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158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0898E-14B5-4C0C-B373-8778A73881E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845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898E-14B5-4C0C-B373-8778A73881E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49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0898E-14B5-4C0C-B373-8778A73881E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62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0898E-14B5-4C0C-B373-8778A73881E8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74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0898E-14B5-4C0C-B373-8778A73881E8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30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C8C639-142C-455A-B8AD-480886B398F3}"/>
              </a:ext>
            </a:extLst>
          </p:cNvPr>
          <p:cNvSpPr/>
          <p:nvPr userDrawn="1"/>
        </p:nvSpPr>
        <p:spPr>
          <a:xfrm>
            <a:off x="-11462" y="-6131"/>
            <a:ext cx="9917461" cy="1846720"/>
          </a:xfrm>
          <a:prstGeom prst="rect">
            <a:avLst/>
          </a:prstGeom>
          <a:solidFill>
            <a:srgbClr val="183C47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" name="Right Triangle 9">
            <a:extLst>
              <a:ext uri="{FF2B5EF4-FFF2-40B4-BE49-F238E27FC236}">
                <a16:creationId xmlns:a16="http://schemas.microsoft.com/office/drawing/2014/main" id="{D370AF72-BBDD-3047-AE1A-279B9E4F654D}"/>
              </a:ext>
            </a:extLst>
          </p:cNvPr>
          <p:cNvSpPr/>
          <p:nvPr userDrawn="1"/>
        </p:nvSpPr>
        <p:spPr>
          <a:xfrm flipH="1">
            <a:off x="9273480" y="6148834"/>
            <a:ext cx="654010" cy="709171"/>
          </a:xfrm>
          <a:custGeom>
            <a:avLst/>
            <a:gdLst>
              <a:gd name="connsiteX0" fmla="*/ 0 w 2166178"/>
              <a:gd name="connsiteY0" fmla="*/ 2348880 h 2348880"/>
              <a:gd name="connsiteX1" fmla="*/ 0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  <a:gd name="connsiteX0" fmla="*/ 0 w 2166178"/>
              <a:gd name="connsiteY0" fmla="*/ 2348880 h 2348880"/>
              <a:gd name="connsiteX1" fmla="*/ 21021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6178" h="2348880">
                <a:moveTo>
                  <a:pt x="0" y="2348880"/>
                </a:moveTo>
                <a:lnTo>
                  <a:pt x="21021" y="0"/>
                </a:lnTo>
                <a:lnTo>
                  <a:pt x="2166178" y="2348880"/>
                </a:lnTo>
                <a:lnTo>
                  <a:pt x="0" y="2348880"/>
                </a:lnTo>
                <a:close/>
              </a:path>
            </a:pathLst>
          </a:custGeom>
          <a:solidFill>
            <a:srgbClr val="387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C0FBF-8F6A-F949-AE13-ADDA23D44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5408" y="6561368"/>
            <a:ext cx="117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800" smtClean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138E25BE-46A3-40F4-9A1D-89841931044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26" name="D6B985AB-72F5-4403-BB74-DFC9ED3C351B" descr="DJI_0032.JPG">
            <a:extLst>
              <a:ext uri="{FF2B5EF4-FFF2-40B4-BE49-F238E27FC236}">
                <a16:creationId xmlns:a16="http://schemas.microsoft.com/office/drawing/2014/main" id="{223A1AB7-E7B3-4140-9E4F-5225FE73861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96" t="131" r="25594" b="-131"/>
          <a:stretch/>
        </p:blipFill>
        <p:spPr bwMode="auto">
          <a:xfrm>
            <a:off x="2360712" y="-9000"/>
            <a:ext cx="7545288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AE85BF-B151-474D-9655-BD559CD51607}"/>
              </a:ext>
            </a:extLst>
          </p:cNvPr>
          <p:cNvSpPr/>
          <p:nvPr userDrawn="1"/>
        </p:nvSpPr>
        <p:spPr>
          <a:xfrm>
            <a:off x="-11459" y="0"/>
            <a:ext cx="3096000" cy="6876000"/>
          </a:xfrm>
          <a:prstGeom prst="rect">
            <a:avLst/>
          </a:prstGeom>
          <a:solidFill>
            <a:srgbClr val="18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7E69A862-C6F6-469F-BAE6-182B4A1AAF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6" y="255195"/>
            <a:ext cx="2501365" cy="86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9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500" y="432000"/>
            <a:ext cx="9165000" cy="540000"/>
          </a:xfrm>
          <a:noFill/>
        </p:spPr>
        <p:txBody>
          <a:bodyPr/>
          <a:lstStyle>
            <a:lvl1pPr>
              <a:defRPr>
                <a:solidFill>
                  <a:srgbClr val="FFFFFF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500" y="1600199"/>
            <a:ext cx="4524000" cy="4373564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14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>
              <a:spcAft>
                <a:spcPts val="400"/>
              </a:spcAft>
              <a:defRPr sz="1400"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spcAft>
                <a:spcPts val="400"/>
              </a:spcAft>
              <a:defRPr sz="1400"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spcAft>
                <a:spcPts val="400"/>
              </a:spcAft>
              <a:defRPr sz="1400"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spcAft>
                <a:spcPts val="400"/>
              </a:spcAft>
              <a:defRPr sz="1400"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1500" y="1600199"/>
            <a:ext cx="4524000" cy="4373564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14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>
              <a:spcAft>
                <a:spcPts val="400"/>
              </a:spcAft>
              <a:defRPr sz="1400"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spcAft>
                <a:spcPts val="400"/>
              </a:spcAft>
              <a:defRPr sz="1400"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spcAft>
                <a:spcPts val="400"/>
              </a:spcAft>
              <a:defRPr sz="1400"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spcAft>
                <a:spcPts val="400"/>
              </a:spcAft>
              <a:defRPr sz="1400"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1833754" y="6356350"/>
            <a:ext cx="1560000" cy="1800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0500" y="6561368"/>
            <a:ext cx="3136900" cy="1800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500" y="1008000"/>
            <a:ext cx="9165000" cy="288000"/>
          </a:xfrm>
        </p:spPr>
        <p:txBody>
          <a:bodyPr tIns="36000" bIns="36000">
            <a:noAutofit/>
          </a:bodyPr>
          <a:lstStyle>
            <a:lvl1pPr marL="0" indent="0">
              <a:buNone/>
              <a:defRPr sz="1600" b="1" i="1">
                <a:solidFill>
                  <a:schemeClr val="accent2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27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500" y="432000"/>
            <a:ext cx="9165000" cy="540000"/>
          </a:xfrm>
          <a:noFill/>
        </p:spPr>
        <p:txBody>
          <a:bodyPr/>
          <a:lstStyle>
            <a:lvl1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500" y="1484784"/>
            <a:ext cx="4524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500" y="2174877"/>
            <a:ext cx="4524000" cy="3798889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1400">
                <a:solidFill>
                  <a:srgbClr val="FFFFFF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>
              <a:spcAft>
                <a:spcPts val="400"/>
              </a:spcAft>
              <a:defRPr sz="1400">
                <a:solidFill>
                  <a:srgbClr val="FFFFFF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spcAft>
                <a:spcPts val="400"/>
              </a:spcAft>
              <a:defRPr sz="1400">
                <a:solidFill>
                  <a:srgbClr val="FFFFFF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spcAft>
                <a:spcPts val="400"/>
              </a:spcAft>
              <a:defRPr sz="1400">
                <a:solidFill>
                  <a:srgbClr val="FFFFFF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spcAft>
                <a:spcPts val="400"/>
              </a:spcAft>
              <a:defRPr sz="1400">
                <a:solidFill>
                  <a:srgbClr val="FFFFFF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500" y="1484784"/>
            <a:ext cx="4524000" cy="639762"/>
          </a:xfrm>
        </p:spPr>
        <p:txBody>
          <a:bodyPr vert="horz" lIns="108000" tIns="0" rIns="108000" bIns="0" rtlCol="0" anchor="b">
            <a:normAutofit/>
          </a:bodyPr>
          <a:lstStyle>
            <a:lvl1pPr>
              <a:defRPr lang="en-US" sz="1400" b="1" smtClean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1500" y="2174877"/>
            <a:ext cx="4524000" cy="3798889"/>
          </a:xfrm>
        </p:spPr>
        <p:txBody>
          <a:bodyPr lIns="108000" rIns="108000">
            <a:normAutofit/>
          </a:bodyPr>
          <a:lstStyle>
            <a:lvl1pPr>
              <a:spcAft>
                <a:spcPts val="400"/>
              </a:spcAft>
              <a:defRPr sz="1400">
                <a:solidFill>
                  <a:srgbClr val="FFFFFF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>
              <a:spcAft>
                <a:spcPts val="400"/>
              </a:spcAft>
              <a:defRPr sz="1400">
                <a:solidFill>
                  <a:srgbClr val="FFFFFF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spcAft>
                <a:spcPts val="400"/>
              </a:spcAft>
              <a:defRPr sz="1400">
                <a:solidFill>
                  <a:srgbClr val="FFFFFF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spcAft>
                <a:spcPts val="400"/>
              </a:spcAft>
              <a:defRPr sz="1400">
                <a:solidFill>
                  <a:srgbClr val="FFFFFF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spcAft>
                <a:spcPts val="400"/>
              </a:spcAft>
              <a:defRPr sz="1400">
                <a:solidFill>
                  <a:srgbClr val="FFFFFF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-1833754" y="6356350"/>
            <a:ext cx="1560000" cy="1800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0500" y="6561368"/>
            <a:ext cx="3136900" cy="1800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500" y="1008000"/>
            <a:ext cx="9165000" cy="288000"/>
          </a:xfrm>
          <a:noFill/>
        </p:spPr>
        <p:txBody>
          <a:bodyPr tIns="36000" bIns="36000">
            <a:noAutofit/>
          </a:bodyPr>
          <a:lstStyle>
            <a:lvl1pPr marL="0" indent="0">
              <a:buNone/>
              <a:defRPr sz="1600" b="1" i="1">
                <a:solidFill>
                  <a:schemeClr val="accent2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5894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44EE326-6158-7948-9703-08C1B5644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3400" y="6561368"/>
            <a:ext cx="1170000" cy="180000"/>
          </a:xfrm>
        </p:spPr>
        <p:txBody>
          <a:bodyPr/>
          <a:lstStyle/>
          <a:p>
            <a:fld id="{3E2E149A-BF0F-420F-B91F-67D6950729D9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095B6-7247-1644-B9CD-8699B422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5019" y="6482307"/>
            <a:ext cx="3403476" cy="180000"/>
          </a:xfrm>
          <a:prstGeom prst="rect">
            <a:avLst/>
          </a:prstGeom>
        </p:spPr>
        <p:txBody>
          <a:bodyPr anchor="ctr"/>
          <a:lstStyle>
            <a:lvl1pPr>
              <a:defRPr lang="en-GB" smtClean="0">
                <a:solidFill>
                  <a:srgbClr val="FFFFFF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480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44EE326-6158-7948-9703-08C1B5644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3400" y="6561368"/>
            <a:ext cx="1170000" cy="180000"/>
          </a:xfrm>
        </p:spPr>
        <p:txBody>
          <a:bodyPr/>
          <a:lstStyle/>
          <a:p>
            <a:fld id="{3E2E149A-BF0F-420F-B91F-67D6950729D9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095B6-7247-1644-B9CD-8699B422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503" y="6561368"/>
            <a:ext cx="3256353" cy="180000"/>
          </a:xfrm>
          <a:prstGeom prst="rect">
            <a:avLst/>
          </a:prstGeom>
        </p:spPr>
        <p:txBody>
          <a:bodyPr anchor="ctr"/>
          <a:lstStyle>
            <a:lvl1pPr>
              <a:defRPr lang="en-GB" smtClean="0">
                <a:solidFill>
                  <a:prstClr val="black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CB1183E-D234-A847-BA60-0B484A6FA4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8423" y="188640"/>
            <a:ext cx="1715394" cy="576064"/>
          </a:xfrm>
          <a:prstGeom prst="rect">
            <a:avLst/>
          </a:prstGeom>
        </p:spPr>
      </p:pic>
      <p:sp>
        <p:nvSpPr>
          <p:cNvPr id="13" name="Right Triangle 9">
            <a:extLst>
              <a:ext uri="{FF2B5EF4-FFF2-40B4-BE49-F238E27FC236}">
                <a16:creationId xmlns:a16="http://schemas.microsoft.com/office/drawing/2014/main" id="{DB94BF1B-0336-E048-9A2E-9F22276EE66B}"/>
              </a:ext>
            </a:extLst>
          </p:cNvPr>
          <p:cNvSpPr/>
          <p:nvPr userDrawn="1"/>
        </p:nvSpPr>
        <p:spPr>
          <a:xfrm flipH="1">
            <a:off x="9001555" y="5877271"/>
            <a:ext cx="904445" cy="980729"/>
          </a:xfrm>
          <a:custGeom>
            <a:avLst/>
            <a:gdLst>
              <a:gd name="connsiteX0" fmla="*/ 0 w 2166178"/>
              <a:gd name="connsiteY0" fmla="*/ 2348880 h 2348880"/>
              <a:gd name="connsiteX1" fmla="*/ 0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  <a:gd name="connsiteX0" fmla="*/ 0 w 2166178"/>
              <a:gd name="connsiteY0" fmla="*/ 2348880 h 2348880"/>
              <a:gd name="connsiteX1" fmla="*/ 21021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  <a:gd name="connsiteX0" fmla="*/ 0 w 2166178"/>
              <a:gd name="connsiteY0" fmla="*/ 2348880 h 2348880"/>
              <a:gd name="connsiteX1" fmla="*/ 11797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6178" h="2348880">
                <a:moveTo>
                  <a:pt x="0" y="2348880"/>
                </a:moveTo>
                <a:cubicBezTo>
                  <a:pt x="3932" y="1565920"/>
                  <a:pt x="7865" y="782960"/>
                  <a:pt x="11797" y="0"/>
                </a:cubicBezTo>
                <a:lnTo>
                  <a:pt x="2166178" y="2348880"/>
                </a:lnTo>
                <a:lnTo>
                  <a:pt x="0" y="2348880"/>
                </a:lnTo>
                <a:close/>
              </a:path>
            </a:pathLst>
          </a:custGeom>
          <a:solidFill>
            <a:srgbClr val="387C2B"/>
          </a:solidFill>
          <a:ln w="101600" cmpd="thickThin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666"/>
                      <a:gd name="connsiteY0" fmla="*/ 808558 h 808558"/>
                      <a:gd name="connsiteX1" fmla="*/ 3473 w 745666"/>
                      <a:gd name="connsiteY1" fmla="*/ 420450 h 808558"/>
                      <a:gd name="connsiteX2" fmla="*/ 7236 w 745666"/>
                      <a:gd name="connsiteY2" fmla="*/ 0 h 808558"/>
                      <a:gd name="connsiteX3" fmla="*/ 391220 w 745666"/>
                      <a:gd name="connsiteY3" fmla="*/ 420450 h 808558"/>
                      <a:gd name="connsiteX4" fmla="*/ 745666 w 745666"/>
                      <a:gd name="connsiteY4" fmla="*/ 808558 h 808558"/>
                      <a:gd name="connsiteX5" fmla="*/ 395203 w 745666"/>
                      <a:gd name="connsiteY5" fmla="*/ 808558 h 808558"/>
                      <a:gd name="connsiteX6" fmla="*/ 0 w 745666"/>
                      <a:gd name="connsiteY6" fmla="*/ 808558 h 808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45666" h="808558" fill="none" extrusionOk="0">
                        <a:moveTo>
                          <a:pt x="0" y="808558"/>
                        </a:moveTo>
                        <a:cubicBezTo>
                          <a:pt x="-33115" y="712582"/>
                          <a:pt x="17027" y="586315"/>
                          <a:pt x="3473" y="420450"/>
                        </a:cubicBezTo>
                        <a:cubicBezTo>
                          <a:pt x="-10081" y="254585"/>
                          <a:pt x="28660" y="90967"/>
                          <a:pt x="7236" y="0"/>
                        </a:cubicBezTo>
                        <a:cubicBezTo>
                          <a:pt x="161414" y="83934"/>
                          <a:pt x="242881" y="347942"/>
                          <a:pt x="391220" y="420450"/>
                        </a:cubicBezTo>
                        <a:cubicBezTo>
                          <a:pt x="539559" y="492958"/>
                          <a:pt x="656424" y="740896"/>
                          <a:pt x="745666" y="808558"/>
                        </a:cubicBezTo>
                        <a:cubicBezTo>
                          <a:pt x="670421" y="822108"/>
                          <a:pt x="521469" y="794478"/>
                          <a:pt x="395203" y="808558"/>
                        </a:cubicBezTo>
                        <a:cubicBezTo>
                          <a:pt x="268937" y="822638"/>
                          <a:pt x="132367" y="787238"/>
                          <a:pt x="0" y="808558"/>
                        </a:cubicBezTo>
                        <a:close/>
                      </a:path>
                      <a:path w="745666" h="808558" stroke="0" extrusionOk="0">
                        <a:moveTo>
                          <a:pt x="0" y="808558"/>
                        </a:moveTo>
                        <a:cubicBezTo>
                          <a:pt x="-18996" y="692341"/>
                          <a:pt x="25237" y="593397"/>
                          <a:pt x="3546" y="412365"/>
                        </a:cubicBezTo>
                        <a:cubicBezTo>
                          <a:pt x="-18146" y="231333"/>
                          <a:pt x="18814" y="108951"/>
                          <a:pt x="7236" y="0"/>
                        </a:cubicBezTo>
                        <a:cubicBezTo>
                          <a:pt x="192670" y="182774"/>
                          <a:pt x="274782" y="339065"/>
                          <a:pt x="391220" y="420450"/>
                        </a:cubicBezTo>
                        <a:cubicBezTo>
                          <a:pt x="507658" y="501836"/>
                          <a:pt x="601179" y="716250"/>
                          <a:pt x="745666" y="808558"/>
                        </a:cubicBezTo>
                        <a:cubicBezTo>
                          <a:pt x="587539" y="843004"/>
                          <a:pt x="538043" y="769114"/>
                          <a:pt x="387746" y="808558"/>
                        </a:cubicBezTo>
                        <a:cubicBezTo>
                          <a:pt x="237449" y="848002"/>
                          <a:pt x="92126" y="772868"/>
                          <a:pt x="0" y="80855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ight Triangle 9">
            <a:extLst>
              <a:ext uri="{FF2B5EF4-FFF2-40B4-BE49-F238E27FC236}">
                <a16:creationId xmlns:a16="http://schemas.microsoft.com/office/drawing/2014/main" id="{5B6AE1D0-6A65-9245-B748-58B9ACF500A2}"/>
              </a:ext>
            </a:extLst>
          </p:cNvPr>
          <p:cNvSpPr/>
          <p:nvPr userDrawn="1"/>
        </p:nvSpPr>
        <p:spPr>
          <a:xfrm flipH="1">
            <a:off x="8997753" y="5877272"/>
            <a:ext cx="824679" cy="897746"/>
          </a:xfrm>
          <a:custGeom>
            <a:avLst/>
            <a:gdLst>
              <a:gd name="connsiteX0" fmla="*/ 0 w 2166178"/>
              <a:gd name="connsiteY0" fmla="*/ 2348880 h 2348880"/>
              <a:gd name="connsiteX1" fmla="*/ 0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  <a:gd name="connsiteX0" fmla="*/ 0 w 2166178"/>
              <a:gd name="connsiteY0" fmla="*/ 2348880 h 2348880"/>
              <a:gd name="connsiteX1" fmla="*/ 21021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  <a:gd name="connsiteX0" fmla="*/ 0 w 2166178"/>
              <a:gd name="connsiteY0" fmla="*/ 2358103 h 2358103"/>
              <a:gd name="connsiteX1" fmla="*/ 11797 w 2166178"/>
              <a:gd name="connsiteY1" fmla="*/ 0 h 2358103"/>
              <a:gd name="connsiteX2" fmla="*/ 2166178 w 2166178"/>
              <a:gd name="connsiteY2" fmla="*/ 2358103 h 2358103"/>
              <a:gd name="connsiteX3" fmla="*/ 0 w 2166178"/>
              <a:gd name="connsiteY3" fmla="*/ 2358103 h 235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6178" h="2358103">
                <a:moveTo>
                  <a:pt x="0" y="2358103"/>
                </a:moveTo>
                <a:cubicBezTo>
                  <a:pt x="3932" y="1572069"/>
                  <a:pt x="7865" y="786034"/>
                  <a:pt x="11797" y="0"/>
                </a:cubicBezTo>
                <a:lnTo>
                  <a:pt x="2166178" y="2358103"/>
                </a:lnTo>
                <a:lnTo>
                  <a:pt x="0" y="2358103"/>
                </a:lnTo>
                <a:close/>
              </a:path>
            </a:pathLst>
          </a:custGeom>
          <a:solidFill>
            <a:srgbClr val="183C47"/>
          </a:solidFill>
          <a:ln w="101600" cmpd="thickThin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666"/>
                      <a:gd name="connsiteY0" fmla="*/ 808558 h 808558"/>
                      <a:gd name="connsiteX1" fmla="*/ 3473 w 745666"/>
                      <a:gd name="connsiteY1" fmla="*/ 420450 h 808558"/>
                      <a:gd name="connsiteX2" fmla="*/ 7236 w 745666"/>
                      <a:gd name="connsiteY2" fmla="*/ 0 h 808558"/>
                      <a:gd name="connsiteX3" fmla="*/ 391220 w 745666"/>
                      <a:gd name="connsiteY3" fmla="*/ 420450 h 808558"/>
                      <a:gd name="connsiteX4" fmla="*/ 745666 w 745666"/>
                      <a:gd name="connsiteY4" fmla="*/ 808558 h 808558"/>
                      <a:gd name="connsiteX5" fmla="*/ 395203 w 745666"/>
                      <a:gd name="connsiteY5" fmla="*/ 808558 h 808558"/>
                      <a:gd name="connsiteX6" fmla="*/ 0 w 745666"/>
                      <a:gd name="connsiteY6" fmla="*/ 808558 h 808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45666" h="808558" fill="none" extrusionOk="0">
                        <a:moveTo>
                          <a:pt x="0" y="808558"/>
                        </a:moveTo>
                        <a:cubicBezTo>
                          <a:pt x="-33115" y="712582"/>
                          <a:pt x="17027" y="586315"/>
                          <a:pt x="3473" y="420450"/>
                        </a:cubicBezTo>
                        <a:cubicBezTo>
                          <a:pt x="-10081" y="254585"/>
                          <a:pt x="28660" y="90967"/>
                          <a:pt x="7236" y="0"/>
                        </a:cubicBezTo>
                        <a:cubicBezTo>
                          <a:pt x="161414" y="83934"/>
                          <a:pt x="242881" y="347942"/>
                          <a:pt x="391220" y="420450"/>
                        </a:cubicBezTo>
                        <a:cubicBezTo>
                          <a:pt x="539559" y="492958"/>
                          <a:pt x="656424" y="740896"/>
                          <a:pt x="745666" y="808558"/>
                        </a:cubicBezTo>
                        <a:cubicBezTo>
                          <a:pt x="670421" y="822108"/>
                          <a:pt x="521469" y="794478"/>
                          <a:pt x="395203" y="808558"/>
                        </a:cubicBezTo>
                        <a:cubicBezTo>
                          <a:pt x="268937" y="822638"/>
                          <a:pt x="132367" y="787238"/>
                          <a:pt x="0" y="808558"/>
                        </a:cubicBezTo>
                        <a:close/>
                      </a:path>
                      <a:path w="745666" h="808558" stroke="0" extrusionOk="0">
                        <a:moveTo>
                          <a:pt x="0" y="808558"/>
                        </a:moveTo>
                        <a:cubicBezTo>
                          <a:pt x="-18996" y="692341"/>
                          <a:pt x="25237" y="593397"/>
                          <a:pt x="3546" y="412365"/>
                        </a:cubicBezTo>
                        <a:cubicBezTo>
                          <a:pt x="-18146" y="231333"/>
                          <a:pt x="18814" y="108951"/>
                          <a:pt x="7236" y="0"/>
                        </a:cubicBezTo>
                        <a:cubicBezTo>
                          <a:pt x="192670" y="182774"/>
                          <a:pt x="274782" y="339065"/>
                          <a:pt x="391220" y="420450"/>
                        </a:cubicBezTo>
                        <a:cubicBezTo>
                          <a:pt x="507658" y="501836"/>
                          <a:pt x="601179" y="716250"/>
                          <a:pt x="745666" y="808558"/>
                        </a:cubicBezTo>
                        <a:cubicBezTo>
                          <a:pt x="587539" y="843004"/>
                          <a:pt x="538043" y="769114"/>
                          <a:pt x="387746" y="808558"/>
                        </a:cubicBezTo>
                        <a:cubicBezTo>
                          <a:pt x="237449" y="848002"/>
                          <a:pt x="92126" y="772868"/>
                          <a:pt x="0" y="80855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C0F6080-A115-6546-8448-7CD16C6D1E6E}"/>
              </a:ext>
            </a:extLst>
          </p:cNvPr>
          <p:cNvSpPr txBox="1">
            <a:spLocks/>
          </p:cNvSpPr>
          <p:nvPr userDrawn="1"/>
        </p:nvSpPr>
        <p:spPr>
          <a:xfrm>
            <a:off x="8551071" y="6561368"/>
            <a:ext cx="117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8E25BE-46A3-40F4-9A1D-8984193104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605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5E5A-A3CB-3CC9-8612-94FA7804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EE885-CAD6-64C6-8B9F-CAD102AD1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A6C0C-B2FB-AD86-075D-11CE7EE1F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C5B65-37E5-9F3C-6174-F0BC23C7F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E583C-18DF-5D30-E8DF-5C6CA9EE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E7075-359D-3FCC-1EA4-0649D026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08F5-A6AD-4773-9F16-16752AAFC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70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A2684D8E-C5A1-B241-9DA2-4E222B472E73}"/>
              </a:ext>
            </a:extLst>
          </p:cNvPr>
          <p:cNvSpPr/>
          <p:nvPr userDrawn="1"/>
        </p:nvSpPr>
        <p:spPr>
          <a:xfrm flipH="1">
            <a:off x="9003884" y="5877271"/>
            <a:ext cx="904445" cy="980729"/>
          </a:xfrm>
          <a:custGeom>
            <a:avLst/>
            <a:gdLst>
              <a:gd name="connsiteX0" fmla="*/ 0 w 2166178"/>
              <a:gd name="connsiteY0" fmla="*/ 2348880 h 2348880"/>
              <a:gd name="connsiteX1" fmla="*/ 0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  <a:gd name="connsiteX0" fmla="*/ 0 w 2166178"/>
              <a:gd name="connsiteY0" fmla="*/ 2348880 h 2348880"/>
              <a:gd name="connsiteX1" fmla="*/ 21021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  <a:gd name="connsiteX0" fmla="*/ 0 w 2166178"/>
              <a:gd name="connsiteY0" fmla="*/ 2348880 h 2348880"/>
              <a:gd name="connsiteX1" fmla="*/ 11797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6178" h="2348880">
                <a:moveTo>
                  <a:pt x="0" y="2348880"/>
                </a:moveTo>
                <a:cubicBezTo>
                  <a:pt x="3932" y="1565920"/>
                  <a:pt x="7865" y="782960"/>
                  <a:pt x="11797" y="0"/>
                </a:cubicBezTo>
                <a:lnTo>
                  <a:pt x="2166178" y="2348880"/>
                </a:lnTo>
                <a:lnTo>
                  <a:pt x="0" y="2348880"/>
                </a:lnTo>
                <a:close/>
              </a:path>
            </a:pathLst>
          </a:custGeom>
          <a:solidFill>
            <a:srgbClr val="387C2B"/>
          </a:solidFill>
          <a:ln w="101600" cmpd="thickThin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666"/>
                      <a:gd name="connsiteY0" fmla="*/ 808558 h 808558"/>
                      <a:gd name="connsiteX1" fmla="*/ 3473 w 745666"/>
                      <a:gd name="connsiteY1" fmla="*/ 420450 h 808558"/>
                      <a:gd name="connsiteX2" fmla="*/ 7236 w 745666"/>
                      <a:gd name="connsiteY2" fmla="*/ 0 h 808558"/>
                      <a:gd name="connsiteX3" fmla="*/ 391220 w 745666"/>
                      <a:gd name="connsiteY3" fmla="*/ 420450 h 808558"/>
                      <a:gd name="connsiteX4" fmla="*/ 745666 w 745666"/>
                      <a:gd name="connsiteY4" fmla="*/ 808558 h 808558"/>
                      <a:gd name="connsiteX5" fmla="*/ 395203 w 745666"/>
                      <a:gd name="connsiteY5" fmla="*/ 808558 h 808558"/>
                      <a:gd name="connsiteX6" fmla="*/ 0 w 745666"/>
                      <a:gd name="connsiteY6" fmla="*/ 808558 h 808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45666" h="808558" fill="none" extrusionOk="0">
                        <a:moveTo>
                          <a:pt x="0" y="808558"/>
                        </a:moveTo>
                        <a:cubicBezTo>
                          <a:pt x="-33115" y="712582"/>
                          <a:pt x="17027" y="586315"/>
                          <a:pt x="3473" y="420450"/>
                        </a:cubicBezTo>
                        <a:cubicBezTo>
                          <a:pt x="-10081" y="254585"/>
                          <a:pt x="28660" y="90967"/>
                          <a:pt x="7236" y="0"/>
                        </a:cubicBezTo>
                        <a:cubicBezTo>
                          <a:pt x="161414" y="83934"/>
                          <a:pt x="242881" y="347942"/>
                          <a:pt x="391220" y="420450"/>
                        </a:cubicBezTo>
                        <a:cubicBezTo>
                          <a:pt x="539559" y="492958"/>
                          <a:pt x="656424" y="740896"/>
                          <a:pt x="745666" y="808558"/>
                        </a:cubicBezTo>
                        <a:cubicBezTo>
                          <a:pt x="670421" y="822108"/>
                          <a:pt x="521469" y="794478"/>
                          <a:pt x="395203" y="808558"/>
                        </a:cubicBezTo>
                        <a:cubicBezTo>
                          <a:pt x="268937" y="822638"/>
                          <a:pt x="132367" y="787238"/>
                          <a:pt x="0" y="808558"/>
                        </a:cubicBezTo>
                        <a:close/>
                      </a:path>
                      <a:path w="745666" h="808558" stroke="0" extrusionOk="0">
                        <a:moveTo>
                          <a:pt x="0" y="808558"/>
                        </a:moveTo>
                        <a:cubicBezTo>
                          <a:pt x="-18996" y="692341"/>
                          <a:pt x="25237" y="593397"/>
                          <a:pt x="3546" y="412365"/>
                        </a:cubicBezTo>
                        <a:cubicBezTo>
                          <a:pt x="-18146" y="231333"/>
                          <a:pt x="18814" y="108951"/>
                          <a:pt x="7236" y="0"/>
                        </a:cubicBezTo>
                        <a:cubicBezTo>
                          <a:pt x="192670" y="182774"/>
                          <a:pt x="274782" y="339065"/>
                          <a:pt x="391220" y="420450"/>
                        </a:cubicBezTo>
                        <a:cubicBezTo>
                          <a:pt x="507658" y="501836"/>
                          <a:pt x="601179" y="716250"/>
                          <a:pt x="745666" y="808558"/>
                        </a:cubicBezTo>
                        <a:cubicBezTo>
                          <a:pt x="587539" y="843004"/>
                          <a:pt x="538043" y="769114"/>
                          <a:pt x="387746" y="808558"/>
                        </a:cubicBezTo>
                        <a:cubicBezTo>
                          <a:pt x="237449" y="848002"/>
                          <a:pt x="92126" y="772868"/>
                          <a:pt x="0" y="80855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ight Triangle 9">
            <a:extLst>
              <a:ext uri="{FF2B5EF4-FFF2-40B4-BE49-F238E27FC236}">
                <a16:creationId xmlns:a16="http://schemas.microsoft.com/office/drawing/2014/main" id="{56350ED5-4EF1-EC4B-86AF-020812F7BD6C}"/>
              </a:ext>
            </a:extLst>
          </p:cNvPr>
          <p:cNvSpPr/>
          <p:nvPr userDrawn="1"/>
        </p:nvSpPr>
        <p:spPr>
          <a:xfrm flipH="1">
            <a:off x="9000082" y="5877272"/>
            <a:ext cx="824679" cy="897746"/>
          </a:xfrm>
          <a:custGeom>
            <a:avLst/>
            <a:gdLst>
              <a:gd name="connsiteX0" fmla="*/ 0 w 2166178"/>
              <a:gd name="connsiteY0" fmla="*/ 2348880 h 2348880"/>
              <a:gd name="connsiteX1" fmla="*/ 0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  <a:gd name="connsiteX0" fmla="*/ 0 w 2166178"/>
              <a:gd name="connsiteY0" fmla="*/ 2348880 h 2348880"/>
              <a:gd name="connsiteX1" fmla="*/ 21021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  <a:gd name="connsiteX0" fmla="*/ 0 w 2166178"/>
              <a:gd name="connsiteY0" fmla="*/ 2358103 h 2358103"/>
              <a:gd name="connsiteX1" fmla="*/ 11797 w 2166178"/>
              <a:gd name="connsiteY1" fmla="*/ 0 h 2358103"/>
              <a:gd name="connsiteX2" fmla="*/ 2166178 w 2166178"/>
              <a:gd name="connsiteY2" fmla="*/ 2358103 h 2358103"/>
              <a:gd name="connsiteX3" fmla="*/ 0 w 2166178"/>
              <a:gd name="connsiteY3" fmla="*/ 2358103 h 235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6178" h="2358103">
                <a:moveTo>
                  <a:pt x="0" y="2358103"/>
                </a:moveTo>
                <a:cubicBezTo>
                  <a:pt x="3932" y="1572069"/>
                  <a:pt x="7865" y="786034"/>
                  <a:pt x="11797" y="0"/>
                </a:cubicBezTo>
                <a:lnTo>
                  <a:pt x="2166178" y="2358103"/>
                </a:lnTo>
                <a:lnTo>
                  <a:pt x="0" y="2358103"/>
                </a:lnTo>
                <a:close/>
              </a:path>
            </a:pathLst>
          </a:custGeom>
          <a:solidFill>
            <a:srgbClr val="183C47"/>
          </a:solidFill>
          <a:ln w="101600" cmpd="thickThin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666"/>
                      <a:gd name="connsiteY0" fmla="*/ 808558 h 808558"/>
                      <a:gd name="connsiteX1" fmla="*/ 3473 w 745666"/>
                      <a:gd name="connsiteY1" fmla="*/ 420450 h 808558"/>
                      <a:gd name="connsiteX2" fmla="*/ 7236 w 745666"/>
                      <a:gd name="connsiteY2" fmla="*/ 0 h 808558"/>
                      <a:gd name="connsiteX3" fmla="*/ 391220 w 745666"/>
                      <a:gd name="connsiteY3" fmla="*/ 420450 h 808558"/>
                      <a:gd name="connsiteX4" fmla="*/ 745666 w 745666"/>
                      <a:gd name="connsiteY4" fmla="*/ 808558 h 808558"/>
                      <a:gd name="connsiteX5" fmla="*/ 395203 w 745666"/>
                      <a:gd name="connsiteY5" fmla="*/ 808558 h 808558"/>
                      <a:gd name="connsiteX6" fmla="*/ 0 w 745666"/>
                      <a:gd name="connsiteY6" fmla="*/ 808558 h 808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45666" h="808558" fill="none" extrusionOk="0">
                        <a:moveTo>
                          <a:pt x="0" y="808558"/>
                        </a:moveTo>
                        <a:cubicBezTo>
                          <a:pt x="-33115" y="712582"/>
                          <a:pt x="17027" y="586315"/>
                          <a:pt x="3473" y="420450"/>
                        </a:cubicBezTo>
                        <a:cubicBezTo>
                          <a:pt x="-10081" y="254585"/>
                          <a:pt x="28660" y="90967"/>
                          <a:pt x="7236" y="0"/>
                        </a:cubicBezTo>
                        <a:cubicBezTo>
                          <a:pt x="161414" y="83934"/>
                          <a:pt x="242881" y="347942"/>
                          <a:pt x="391220" y="420450"/>
                        </a:cubicBezTo>
                        <a:cubicBezTo>
                          <a:pt x="539559" y="492958"/>
                          <a:pt x="656424" y="740896"/>
                          <a:pt x="745666" y="808558"/>
                        </a:cubicBezTo>
                        <a:cubicBezTo>
                          <a:pt x="670421" y="822108"/>
                          <a:pt x="521469" y="794478"/>
                          <a:pt x="395203" y="808558"/>
                        </a:cubicBezTo>
                        <a:cubicBezTo>
                          <a:pt x="268937" y="822638"/>
                          <a:pt x="132367" y="787238"/>
                          <a:pt x="0" y="808558"/>
                        </a:cubicBezTo>
                        <a:close/>
                      </a:path>
                      <a:path w="745666" h="808558" stroke="0" extrusionOk="0">
                        <a:moveTo>
                          <a:pt x="0" y="808558"/>
                        </a:moveTo>
                        <a:cubicBezTo>
                          <a:pt x="-18996" y="692341"/>
                          <a:pt x="25237" y="593397"/>
                          <a:pt x="3546" y="412365"/>
                        </a:cubicBezTo>
                        <a:cubicBezTo>
                          <a:pt x="-18146" y="231333"/>
                          <a:pt x="18814" y="108951"/>
                          <a:pt x="7236" y="0"/>
                        </a:cubicBezTo>
                        <a:cubicBezTo>
                          <a:pt x="192670" y="182774"/>
                          <a:pt x="274782" y="339065"/>
                          <a:pt x="391220" y="420450"/>
                        </a:cubicBezTo>
                        <a:cubicBezTo>
                          <a:pt x="507658" y="501836"/>
                          <a:pt x="601179" y="716250"/>
                          <a:pt x="745666" y="808558"/>
                        </a:cubicBezTo>
                        <a:cubicBezTo>
                          <a:pt x="587539" y="843004"/>
                          <a:pt x="538043" y="769114"/>
                          <a:pt x="387746" y="808558"/>
                        </a:cubicBezTo>
                        <a:cubicBezTo>
                          <a:pt x="237449" y="848002"/>
                          <a:pt x="92126" y="772868"/>
                          <a:pt x="0" y="80855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8B33B37-9E3D-A348-8338-03D5D8CA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00" y="332656"/>
            <a:ext cx="7174788" cy="540000"/>
          </a:xfrm>
          <a:prstGeom prst="rect">
            <a:avLst/>
          </a:prstGeom>
          <a:noFill/>
        </p:spPr>
        <p:txBody>
          <a:bodyPr vert="horz" lIns="108000" tIns="36000" rIns="108000" bIns="36000" rtlCol="0" anchor="ctr">
            <a:noAutofit/>
          </a:bodyPr>
          <a:lstStyle>
            <a:lvl1pPr>
              <a:defRPr sz="22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4" name="Picture 2" descr="\\ACCSERVER01\Users$\Finance\phil.williams\Desktop\FY15 Investor Pres (Full Year)\Photos\HARGREAVES_LOGOS_JUNE_2015\HARGREAVES_CMYK_BIG.jpg">
            <a:extLst>
              <a:ext uri="{FF2B5EF4-FFF2-40B4-BE49-F238E27FC236}">
                <a16:creationId xmlns:a16="http://schemas.microsoft.com/office/drawing/2014/main" id="{7B077DAE-436A-3D4E-92CA-62C3BF84BE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2920" y="421840"/>
            <a:ext cx="1435862" cy="343992"/>
          </a:xfrm>
          <a:prstGeom prst="rect">
            <a:avLst/>
          </a:prstGeom>
          <a:noFill/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4F253D8-C772-3C46-AEAD-64B802E16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53400" y="6561368"/>
            <a:ext cx="117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800" smtClean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138E25BE-46A3-40F4-9A1D-8984193104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C9DB0B9-0EAF-F84A-851F-8E68B4F4E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503" y="6561368"/>
            <a:ext cx="3256353" cy="180000"/>
          </a:xfrm>
          <a:prstGeom prst="rect">
            <a:avLst/>
          </a:prstGeom>
        </p:spPr>
        <p:txBody>
          <a:bodyPr anchor="ctr"/>
          <a:lstStyle>
            <a:lvl1pPr>
              <a:defRPr lang="en-GB" smtClean="0">
                <a:solidFill>
                  <a:prstClr val="black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74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87C2B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25BE-46A3-40F4-9A1D-8984193104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500" y="1008000"/>
            <a:ext cx="9165000" cy="288000"/>
          </a:xfrm>
        </p:spPr>
        <p:txBody>
          <a:bodyPr tIns="36000" bIns="36000">
            <a:noAutofit/>
          </a:bodyPr>
          <a:lstStyle>
            <a:lvl1pPr marL="0" indent="0">
              <a:buNone/>
              <a:defRPr sz="1600"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45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08000" tIns="0" rIns="10800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1833754" y="6356350"/>
            <a:ext cx="1560000" cy="18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83FACE2-E900-B74E-A023-3CB809EFA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00" y="332656"/>
            <a:ext cx="7174788" cy="540000"/>
          </a:xfrm>
          <a:prstGeom prst="rect">
            <a:avLst/>
          </a:prstGeom>
          <a:noFill/>
        </p:spPr>
        <p:txBody>
          <a:bodyPr vert="horz" lIns="108000" tIns="36000" rIns="108000" bIns="3600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9DF799-59A9-3547-94D8-1F59C9816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392" y="6561368"/>
            <a:ext cx="117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800" smtClean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138E25BE-46A3-40F4-9A1D-8984193104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20A92E2-3E02-C940-A2A7-4B47B38E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503" y="6561368"/>
            <a:ext cx="3256353" cy="180000"/>
          </a:xfrm>
          <a:prstGeom prst="rect">
            <a:avLst/>
          </a:prstGeom>
        </p:spPr>
        <p:txBody>
          <a:bodyPr anchor="ctr"/>
          <a:lstStyle>
            <a:lvl1pPr>
              <a:defRPr lang="en-GB" smtClean="0">
                <a:solidFill>
                  <a:prstClr val="black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9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1833754" y="6356350"/>
            <a:ext cx="1560000" cy="1800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9756" y="1008000"/>
            <a:ext cx="9166490" cy="288000"/>
          </a:xfrm>
        </p:spPr>
        <p:txBody>
          <a:bodyPr lIns="108000" tIns="36000" rIns="108000" bIns="36000" anchor="t" anchorCtr="0">
            <a:noAutofit/>
          </a:bodyPr>
          <a:lstStyle>
            <a:lvl1pPr marL="0" indent="0">
              <a:buNone/>
              <a:defRPr sz="1600" b="0" i="1">
                <a:solidFill>
                  <a:srgbClr val="008000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12" indent="0">
              <a:buNone/>
              <a:defRPr/>
            </a:lvl2pPr>
            <a:lvl3pPr marL="914423" indent="0">
              <a:buNone/>
              <a:defRPr/>
            </a:lvl3pPr>
            <a:lvl4pPr marL="1371634" indent="0">
              <a:buNone/>
              <a:defRPr/>
            </a:lvl4pPr>
            <a:lvl5pPr marL="18288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9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370503" y="6561368"/>
            <a:ext cx="3256353" cy="180000"/>
          </a:xfrm>
          <a:prstGeom prst="rect">
            <a:avLst/>
          </a:prstGeom>
        </p:spPr>
        <p:txBody>
          <a:bodyPr anchor="ctr"/>
          <a:lstStyle>
            <a:lvl1pPr>
              <a:defRPr lang="en-GB" smtClean="0">
                <a:solidFill>
                  <a:prstClr val="black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485096EF-416D-DA4E-807A-84DFEA4D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00" y="332656"/>
            <a:ext cx="7174788" cy="540000"/>
          </a:xfrm>
          <a:prstGeom prst="rect">
            <a:avLst/>
          </a:prstGeom>
          <a:noFill/>
        </p:spPr>
        <p:txBody>
          <a:bodyPr vert="horz" lIns="108000" tIns="36000" rIns="108000" bIns="36000" rtlCol="0" anchor="ctr">
            <a:noAutofit/>
          </a:bodyPr>
          <a:lstStyle>
            <a:lvl1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EBA59DF-B47D-9A46-830A-FBA8BDE4E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392" y="6561368"/>
            <a:ext cx="117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800" smtClean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138E25BE-46A3-40F4-9A1D-8984193104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38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3152803" y="6525344"/>
            <a:ext cx="3256353" cy="1800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5A55AB-7CC0-FC4A-A371-56F9AFEB6B88}"/>
              </a:ext>
            </a:extLst>
          </p:cNvPr>
          <p:cNvSpPr/>
          <p:nvPr userDrawn="1"/>
        </p:nvSpPr>
        <p:spPr bwMode="auto">
          <a:xfrm>
            <a:off x="0" y="0"/>
            <a:ext cx="9906000" cy="14127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pic>
        <p:nvPicPr>
          <p:cNvPr id="14" name="Picture 2" descr="\\ACCSERVER01\Users$\Finance\phil.williams\Desktop\FY15 Investor Pres (Full Year)\Photos\HARGREAVES_LOGOS_JUNE_2015\HARGREAVES_CMYK_BIG.jpg">
            <a:extLst>
              <a:ext uri="{FF2B5EF4-FFF2-40B4-BE49-F238E27FC236}">
                <a16:creationId xmlns:a16="http://schemas.microsoft.com/office/drawing/2014/main" id="{BF46746F-F25D-E249-93D1-56A9A6D81B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786" y="6364354"/>
            <a:ext cx="1435862" cy="343992"/>
          </a:xfrm>
          <a:prstGeom prst="rect">
            <a:avLst/>
          </a:prstGeom>
          <a:noFill/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1A9DAE-B3B8-4E41-9044-5F49AE04E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392" y="6561368"/>
            <a:ext cx="117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800" smtClean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138E25BE-46A3-40F4-9A1D-8984193104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0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5500" y="6561368"/>
            <a:ext cx="1170000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8E25BE-46A3-40F4-9A1D-8984193104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50BEA0-97A5-46A1-9988-4C8859F65B63}"/>
              </a:ext>
            </a:extLst>
          </p:cNvPr>
          <p:cNvSpPr/>
          <p:nvPr userDrawn="1"/>
        </p:nvSpPr>
        <p:spPr>
          <a:xfrm>
            <a:off x="-11459" y="0"/>
            <a:ext cx="3096000" cy="6876000"/>
          </a:xfrm>
          <a:prstGeom prst="rect">
            <a:avLst/>
          </a:prstGeom>
          <a:solidFill>
            <a:srgbClr val="387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3C4CD123-D063-374E-A968-B8FA15884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6" y="255195"/>
            <a:ext cx="2501365" cy="860216"/>
          </a:xfrm>
          <a:prstGeom prst="rect">
            <a:avLst/>
          </a:prstGeom>
        </p:spPr>
      </p:pic>
      <p:sp>
        <p:nvSpPr>
          <p:cNvPr id="11" name="Right Triangle 9">
            <a:extLst>
              <a:ext uri="{FF2B5EF4-FFF2-40B4-BE49-F238E27FC236}">
                <a16:creationId xmlns:a16="http://schemas.microsoft.com/office/drawing/2014/main" id="{B67E3777-B256-C740-B582-3C3A8D1C7031}"/>
              </a:ext>
            </a:extLst>
          </p:cNvPr>
          <p:cNvSpPr/>
          <p:nvPr userDrawn="1"/>
        </p:nvSpPr>
        <p:spPr>
          <a:xfrm flipH="1">
            <a:off x="9273480" y="6148834"/>
            <a:ext cx="654010" cy="709171"/>
          </a:xfrm>
          <a:custGeom>
            <a:avLst/>
            <a:gdLst>
              <a:gd name="connsiteX0" fmla="*/ 0 w 2166178"/>
              <a:gd name="connsiteY0" fmla="*/ 2348880 h 2348880"/>
              <a:gd name="connsiteX1" fmla="*/ 0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  <a:gd name="connsiteX0" fmla="*/ 0 w 2166178"/>
              <a:gd name="connsiteY0" fmla="*/ 2348880 h 2348880"/>
              <a:gd name="connsiteX1" fmla="*/ 21021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6178" h="2348880">
                <a:moveTo>
                  <a:pt x="0" y="2348880"/>
                </a:moveTo>
                <a:lnTo>
                  <a:pt x="21021" y="0"/>
                </a:lnTo>
                <a:lnTo>
                  <a:pt x="2166178" y="2348880"/>
                </a:lnTo>
                <a:lnTo>
                  <a:pt x="0" y="2348880"/>
                </a:lnTo>
                <a:close/>
              </a:path>
            </a:pathLst>
          </a:custGeom>
          <a:solidFill>
            <a:srgbClr val="18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529A3EC-102F-DB4F-8B73-1E552E11C6D7}"/>
              </a:ext>
            </a:extLst>
          </p:cNvPr>
          <p:cNvSpPr txBox="1">
            <a:spLocks/>
          </p:cNvSpPr>
          <p:nvPr userDrawn="1"/>
        </p:nvSpPr>
        <p:spPr>
          <a:xfrm>
            <a:off x="8625408" y="6561368"/>
            <a:ext cx="117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8E25BE-46A3-40F4-9A1D-8984193104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8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50BEA0-97A5-46A1-9988-4C8859F65B63}"/>
              </a:ext>
            </a:extLst>
          </p:cNvPr>
          <p:cNvSpPr/>
          <p:nvPr userDrawn="1"/>
        </p:nvSpPr>
        <p:spPr>
          <a:xfrm>
            <a:off x="-11459" y="0"/>
            <a:ext cx="3096000" cy="6876000"/>
          </a:xfrm>
          <a:prstGeom prst="rect">
            <a:avLst/>
          </a:prstGeom>
          <a:solidFill>
            <a:srgbClr val="18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3C4CD123-D063-374E-A968-B8FA15884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6" y="255195"/>
            <a:ext cx="2501365" cy="860216"/>
          </a:xfrm>
          <a:prstGeom prst="rect">
            <a:avLst/>
          </a:prstGeom>
        </p:spPr>
      </p:pic>
      <p:sp>
        <p:nvSpPr>
          <p:cNvPr id="11" name="Right Triangle 9">
            <a:extLst>
              <a:ext uri="{FF2B5EF4-FFF2-40B4-BE49-F238E27FC236}">
                <a16:creationId xmlns:a16="http://schemas.microsoft.com/office/drawing/2014/main" id="{B67E3777-B256-C740-B582-3C3A8D1C7031}"/>
              </a:ext>
            </a:extLst>
          </p:cNvPr>
          <p:cNvSpPr/>
          <p:nvPr userDrawn="1"/>
        </p:nvSpPr>
        <p:spPr>
          <a:xfrm flipH="1">
            <a:off x="9273480" y="6148834"/>
            <a:ext cx="654010" cy="709171"/>
          </a:xfrm>
          <a:custGeom>
            <a:avLst/>
            <a:gdLst>
              <a:gd name="connsiteX0" fmla="*/ 0 w 2166178"/>
              <a:gd name="connsiteY0" fmla="*/ 2348880 h 2348880"/>
              <a:gd name="connsiteX1" fmla="*/ 0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  <a:gd name="connsiteX0" fmla="*/ 0 w 2166178"/>
              <a:gd name="connsiteY0" fmla="*/ 2348880 h 2348880"/>
              <a:gd name="connsiteX1" fmla="*/ 21021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6178" h="2348880">
                <a:moveTo>
                  <a:pt x="0" y="2348880"/>
                </a:moveTo>
                <a:lnTo>
                  <a:pt x="21021" y="0"/>
                </a:lnTo>
                <a:lnTo>
                  <a:pt x="2166178" y="2348880"/>
                </a:lnTo>
                <a:lnTo>
                  <a:pt x="0" y="2348880"/>
                </a:lnTo>
                <a:close/>
              </a:path>
            </a:pathLst>
          </a:custGeom>
          <a:solidFill>
            <a:srgbClr val="18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529A3EC-102F-DB4F-8B73-1E552E11C6D7}"/>
              </a:ext>
            </a:extLst>
          </p:cNvPr>
          <p:cNvSpPr txBox="1">
            <a:spLocks/>
          </p:cNvSpPr>
          <p:nvPr userDrawn="1"/>
        </p:nvSpPr>
        <p:spPr>
          <a:xfrm>
            <a:off x="8625408" y="6561368"/>
            <a:ext cx="117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8E25BE-46A3-40F4-9A1D-89841931044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 descr="A group of people standing next to a large bucket&#10;&#10;Description automatically generated">
            <a:extLst>
              <a:ext uri="{FF2B5EF4-FFF2-40B4-BE49-F238E27FC236}">
                <a16:creationId xmlns:a16="http://schemas.microsoft.com/office/drawing/2014/main" id="{B1FC08F2-2882-7460-A3D8-53CAFA1A6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9"/>
          <a:stretch/>
        </p:blipFill>
        <p:spPr>
          <a:xfrm>
            <a:off x="2793075" y="0"/>
            <a:ext cx="8227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50BEA0-97A5-46A1-9988-4C8859F65B63}"/>
              </a:ext>
            </a:extLst>
          </p:cNvPr>
          <p:cNvSpPr/>
          <p:nvPr userDrawn="1"/>
        </p:nvSpPr>
        <p:spPr>
          <a:xfrm>
            <a:off x="-11459" y="0"/>
            <a:ext cx="3092253" cy="6876000"/>
          </a:xfrm>
          <a:prstGeom prst="rect">
            <a:avLst/>
          </a:prstGeom>
          <a:solidFill>
            <a:srgbClr val="18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028D10A4-8581-C54D-A347-7740EE999C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6" y="255195"/>
            <a:ext cx="2501365" cy="860216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7770780-195C-4F4B-97A1-ABE6BC698ECE}"/>
              </a:ext>
            </a:extLst>
          </p:cNvPr>
          <p:cNvSpPr/>
          <p:nvPr userDrawn="1"/>
        </p:nvSpPr>
        <p:spPr>
          <a:xfrm flipH="1">
            <a:off x="9273480" y="6148834"/>
            <a:ext cx="654010" cy="709171"/>
          </a:xfrm>
          <a:custGeom>
            <a:avLst/>
            <a:gdLst>
              <a:gd name="connsiteX0" fmla="*/ 0 w 2166178"/>
              <a:gd name="connsiteY0" fmla="*/ 2348880 h 2348880"/>
              <a:gd name="connsiteX1" fmla="*/ 0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  <a:gd name="connsiteX0" fmla="*/ 0 w 2166178"/>
              <a:gd name="connsiteY0" fmla="*/ 2348880 h 2348880"/>
              <a:gd name="connsiteX1" fmla="*/ 21021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6178" h="2348880">
                <a:moveTo>
                  <a:pt x="0" y="2348880"/>
                </a:moveTo>
                <a:lnTo>
                  <a:pt x="21021" y="0"/>
                </a:lnTo>
                <a:lnTo>
                  <a:pt x="2166178" y="2348880"/>
                </a:lnTo>
                <a:lnTo>
                  <a:pt x="0" y="2348880"/>
                </a:lnTo>
                <a:close/>
              </a:path>
            </a:pathLst>
          </a:custGeom>
          <a:solidFill>
            <a:srgbClr val="18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ED3D60-7105-6946-BBCE-F34DCBFD2D3E}"/>
              </a:ext>
            </a:extLst>
          </p:cNvPr>
          <p:cNvSpPr txBox="1">
            <a:spLocks/>
          </p:cNvSpPr>
          <p:nvPr userDrawn="1"/>
        </p:nvSpPr>
        <p:spPr>
          <a:xfrm>
            <a:off x="8625408" y="6561368"/>
            <a:ext cx="117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8E25BE-46A3-40F4-9A1D-89841931044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D55FC-5394-24B1-AC5B-2A6315B87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9215" y="0"/>
            <a:ext cx="7046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3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89" y="808682"/>
            <a:ext cx="8420100" cy="822300"/>
          </a:xfrm>
          <a:noFill/>
        </p:spPr>
        <p:txBody>
          <a:bodyPr anchor="t"/>
          <a:lstStyle>
            <a:lvl1pPr algn="l">
              <a:defRPr sz="1600" b="1" i="1" cap="none" baseline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489" y="253833"/>
            <a:ext cx="8420100" cy="594295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500" y="6561368"/>
            <a:ext cx="3136900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6C5898-3220-374E-90E9-39983034B665}"/>
              </a:ext>
            </a:extLst>
          </p:cNvPr>
          <p:cNvSpPr/>
          <p:nvPr userDrawn="1"/>
        </p:nvSpPr>
        <p:spPr>
          <a:xfrm>
            <a:off x="-11459" y="0"/>
            <a:ext cx="3092253" cy="6902646"/>
          </a:xfrm>
          <a:prstGeom prst="rect">
            <a:avLst/>
          </a:prstGeom>
          <a:solidFill>
            <a:srgbClr val="18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F3A4AD08-CC62-0E4A-907D-9793727BA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6" y="255195"/>
            <a:ext cx="2501365" cy="860216"/>
          </a:xfrm>
          <a:prstGeom prst="rect">
            <a:avLst/>
          </a:prstGeom>
        </p:spPr>
      </p:pic>
      <p:pic>
        <p:nvPicPr>
          <p:cNvPr id="7" name="Picture 6" descr="A body of water with trees in the background&#10;&#10;Description automatically generated">
            <a:extLst>
              <a:ext uri="{FF2B5EF4-FFF2-40B4-BE49-F238E27FC236}">
                <a16:creationId xmlns:a16="http://schemas.microsoft.com/office/drawing/2014/main" id="{611192CA-210F-3FA2-60A3-B1B0ECAB2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53" y="0"/>
            <a:ext cx="6963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89" y="808682"/>
            <a:ext cx="8420100" cy="822300"/>
          </a:xfrm>
          <a:noFill/>
        </p:spPr>
        <p:txBody>
          <a:bodyPr anchor="t"/>
          <a:lstStyle>
            <a:lvl1pPr algn="l">
              <a:defRPr sz="1600" b="1" i="1" cap="none" baseline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489" y="253833"/>
            <a:ext cx="8420100" cy="594295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500" y="6561368"/>
            <a:ext cx="3136900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6C5898-3220-374E-90E9-39983034B665}"/>
              </a:ext>
            </a:extLst>
          </p:cNvPr>
          <p:cNvSpPr/>
          <p:nvPr userDrawn="1"/>
        </p:nvSpPr>
        <p:spPr>
          <a:xfrm>
            <a:off x="-11459" y="0"/>
            <a:ext cx="3092253" cy="6902646"/>
          </a:xfrm>
          <a:prstGeom prst="rect">
            <a:avLst/>
          </a:prstGeom>
          <a:solidFill>
            <a:srgbClr val="18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F3A4AD08-CC62-0E4A-907D-9793727BA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6" y="255195"/>
            <a:ext cx="2501365" cy="860216"/>
          </a:xfrm>
          <a:prstGeom prst="rect">
            <a:avLst/>
          </a:prstGeom>
        </p:spPr>
      </p:pic>
      <p:pic>
        <p:nvPicPr>
          <p:cNvPr id="6" name="Picture 5" descr="A group of people in a tunnel&#10;&#10;Description automatically generated with low confidence">
            <a:extLst>
              <a:ext uri="{FF2B5EF4-FFF2-40B4-BE49-F238E27FC236}">
                <a16:creationId xmlns:a16="http://schemas.microsoft.com/office/drawing/2014/main" id="{8830A4E8-1D58-4B15-9F60-19959846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t="2" r="145" b="10484"/>
          <a:stretch/>
        </p:blipFill>
        <p:spPr>
          <a:xfrm>
            <a:off x="3080794" y="-1319"/>
            <a:ext cx="6825206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3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3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9">
            <a:extLst>
              <a:ext uri="{FF2B5EF4-FFF2-40B4-BE49-F238E27FC236}">
                <a16:creationId xmlns:a16="http://schemas.microsoft.com/office/drawing/2014/main" id="{BDBD5F2F-4876-444B-9809-1056E0585BF1}"/>
              </a:ext>
            </a:extLst>
          </p:cNvPr>
          <p:cNvSpPr/>
          <p:nvPr userDrawn="1"/>
        </p:nvSpPr>
        <p:spPr>
          <a:xfrm flipH="1">
            <a:off x="7297675" y="4027155"/>
            <a:ext cx="2610655" cy="2830846"/>
          </a:xfrm>
          <a:custGeom>
            <a:avLst/>
            <a:gdLst>
              <a:gd name="connsiteX0" fmla="*/ 0 w 2166178"/>
              <a:gd name="connsiteY0" fmla="*/ 2348880 h 2348880"/>
              <a:gd name="connsiteX1" fmla="*/ 0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  <a:gd name="connsiteX0" fmla="*/ 0 w 2166178"/>
              <a:gd name="connsiteY0" fmla="*/ 2348880 h 2348880"/>
              <a:gd name="connsiteX1" fmla="*/ 21021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  <a:gd name="connsiteX0" fmla="*/ 0 w 2166178"/>
              <a:gd name="connsiteY0" fmla="*/ 2348880 h 2348880"/>
              <a:gd name="connsiteX1" fmla="*/ 11797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6178" h="2348880">
                <a:moveTo>
                  <a:pt x="0" y="2348880"/>
                </a:moveTo>
                <a:cubicBezTo>
                  <a:pt x="3932" y="1565920"/>
                  <a:pt x="7865" y="782960"/>
                  <a:pt x="11797" y="0"/>
                </a:cubicBezTo>
                <a:lnTo>
                  <a:pt x="2166178" y="2348880"/>
                </a:lnTo>
                <a:lnTo>
                  <a:pt x="0" y="2348880"/>
                </a:lnTo>
                <a:close/>
              </a:path>
            </a:pathLst>
          </a:custGeom>
          <a:solidFill>
            <a:srgbClr val="387C2B"/>
          </a:solidFill>
          <a:ln w="101600" cmpd="thickThin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666"/>
                      <a:gd name="connsiteY0" fmla="*/ 808558 h 808558"/>
                      <a:gd name="connsiteX1" fmla="*/ 3473 w 745666"/>
                      <a:gd name="connsiteY1" fmla="*/ 420450 h 808558"/>
                      <a:gd name="connsiteX2" fmla="*/ 7236 w 745666"/>
                      <a:gd name="connsiteY2" fmla="*/ 0 h 808558"/>
                      <a:gd name="connsiteX3" fmla="*/ 391220 w 745666"/>
                      <a:gd name="connsiteY3" fmla="*/ 420450 h 808558"/>
                      <a:gd name="connsiteX4" fmla="*/ 745666 w 745666"/>
                      <a:gd name="connsiteY4" fmla="*/ 808558 h 808558"/>
                      <a:gd name="connsiteX5" fmla="*/ 395203 w 745666"/>
                      <a:gd name="connsiteY5" fmla="*/ 808558 h 808558"/>
                      <a:gd name="connsiteX6" fmla="*/ 0 w 745666"/>
                      <a:gd name="connsiteY6" fmla="*/ 808558 h 808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45666" h="808558" fill="none" extrusionOk="0">
                        <a:moveTo>
                          <a:pt x="0" y="808558"/>
                        </a:moveTo>
                        <a:cubicBezTo>
                          <a:pt x="-33115" y="712582"/>
                          <a:pt x="17027" y="586315"/>
                          <a:pt x="3473" y="420450"/>
                        </a:cubicBezTo>
                        <a:cubicBezTo>
                          <a:pt x="-10081" y="254585"/>
                          <a:pt x="28660" y="90967"/>
                          <a:pt x="7236" y="0"/>
                        </a:cubicBezTo>
                        <a:cubicBezTo>
                          <a:pt x="161414" y="83934"/>
                          <a:pt x="242881" y="347942"/>
                          <a:pt x="391220" y="420450"/>
                        </a:cubicBezTo>
                        <a:cubicBezTo>
                          <a:pt x="539559" y="492958"/>
                          <a:pt x="656424" y="740896"/>
                          <a:pt x="745666" y="808558"/>
                        </a:cubicBezTo>
                        <a:cubicBezTo>
                          <a:pt x="670421" y="822108"/>
                          <a:pt x="521469" y="794478"/>
                          <a:pt x="395203" y="808558"/>
                        </a:cubicBezTo>
                        <a:cubicBezTo>
                          <a:pt x="268937" y="822638"/>
                          <a:pt x="132367" y="787238"/>
                          <a:pt x="0" y="808558"/>
                        </a:cubicBezTo>
                        <a:close/>
                      </a:path>
                      <a:path w="745666" h="808558" stroke="0" extrusionOk="0">
                        <a:moveTo>
                          <a:pt x="0" y="808558"/>
                        </a:moveTo>
                        <a:cubicBezTo>
                          <a:pt x="-18996" y="692341"/>
                          <a:pt x="25237" y="593397"/>
                          <a:pt x="3546" y="412365"/>
                        </a:cubicBezTo>
                        <a:cubicBezTo>
                          <a:pt x="-18146" y="231333"/>
                          <a:pt x="18814" y="108951"/>
                          <a:pt x="7236" y="0"/>
                        </a:cubicBezTo>
                        <a:cubicBezTo>
                          <a:pt x="192670" y="182774"/>
                          <a:pt x="274782" y="339065"/>
                          <a:pt x="391220" y="420450"/>
                        </a:cubicBezTo>
                        <a:cubicBezTo>
                          <a:pt x="507658" y="501836"/>
                          <a:pt x="601179" y="716250"/>
                          <a:pt x="745666" y="808558"/>
                        </a:cubicBezTo>
                        <a:cubicBezTo>
                          <a:pt x="587539" y="843004"/>
                          <a:pt x="538043" y="769114"/>
                          <a:pt x="387746" y="808558"/>
                        </a:cubicBezTo>
                        <a:cubicBezTo>
                          <a:pt x="237449" y="848002"/>
                          <a:pt x="92126" y="772868"/>
                          <a:pt x="0" y="80855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ight Triangle 9">
            <a:extLst>
              <a:ext uri="{FF2B5EF4-FFF2-40B4-BE49-F238E27FC236}">
                <a16:creationId xmlns:a16="http://schemas.microsoft.com/office/drawing/2014/main" id="{71F9F6F3-F797-0A45-BD96-C836DF348BF4}"/>
              </a:ext>
            </a:extLst>
          </p:cNvPr>
          <p:cNvSpPr/>
          <p:nvPr userDrawn="1"/>
        </p:nvSpPr>
        <p:spPr>
          <a:xfrm flipH="1">
            <a:off x="7214108" y="3933056"/>
            <a:ext cx="2610655" cy="2841961"/>
          </a:xfrm>
          <a:custGeom>
            <a:avLst/>
            <a:gdLst>
              <a:gd name="connsiteX0" fmla="*/ 0 w 2166178"/>
              <a:gd name="connsiteY0" fmla="*/ 2348880 h 2348880"/>
              <a:gd name="connsiteX1" fmla="*/ 0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  <a:gd name="connsiteX0" fmla="*/ 0 w 2166178"/>
              <a:gd name="connsiteY0" fmla="*/ 2348880 h 2348880"/>
              <a:gd name="connsiteX1" fmla="*/ 21021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  <a:gd name="connsiteX0" fmla="*/ 0 w 2166178"/>
              <a:gd name="connsiteY0" fmla="*/ 2358103 h 2358103"/>
              <a:gd name="connsiteX1" fmla="*/ 11797 w 2166178"/>
              <a:gd name="connsiteY1" fmla="*/ 0 h 2358103"/>
              <a:gd name="connsiteX2" fmla="*/ 2166178 w 2166178"/>
              <a:gd name="connsiteY2" fmla="*/ 2358103 h 2358103"/>
              <a:gd name="connsiteX3" fmla="*/ 0 w 2166178"/>
              <a:gd name="connsiteY3" fmla="*/ 2358103 h 235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6178" h="2358103">
                <a:moveTo>
                  <a:pt x="0" y="2358103"/>
                </a:moveTo>
                <a:cubicBezTo>
                  <a:pt x="3932" y="1572069"/>
                  <a:pt x="7865" y="786034"/>
                  <a:pt x="11797" y="0"/>
                </a:cubicBezTo>
                <a:lnTo>
                  <a:pt x="2166178" y="2358103"/>
                </a:lnTo>
                <a:lnTo>
                  <a:pt x="0" y="2358103"/>
                </a:lnTo>
                <a:close/>
              </a:path>
            </a:pathLst>
          </a:custGeom>
          <a:solidFill>
            <a:srgbClr val="183C47"/>
          </a:solidFill>
          <a:ln w="101600" cmpd="thickThin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5666"/>
                      <a:gd name="connsiteY0" fmla="*/ 808558 h 808558"/>
                      <a:gd name="connsiteX1" fmla="*/ 3473 w 745666"/>
                      <a:gd name="connsiteY1" fmla="*/ 420450 h 808558"/>
                      <a:gd name="connsiteX2" fmla="*/ 7236 w 745666"/>
                      <a:gd name="connsiteY2" fmla="*/ 0 h 808558"/>
                      <a:gd name="connsiteX3" fmla="*/ 391220 w 745666"/>
                      <a:gd name="connsiteY3" fmla="*/ 420450 h 808558"/>
                      <a:gd name="connsiteX4" fmla="*/ 745666 w 745666"/>
                      <a:gd name="connsiteY4" fmla="*/ 808558 h 808558"/>
                      <a:gd name="connsiteX5" fmla="*/ 395203 w 745666"/>
                      <a:gd name="connsiteY5" fmla="*/ 808558 h 808558"/>
                      <a:gd name="connsiteX6" fmla="*/ 0 w 745666"/>
                      <a:gd name="connsiteY6" fmla="*/ 808558 h 808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45666" h="808558" fill="none" extrusionOk="0">
                        <a:moveTo>
                          <a:pt x="0" y="808558"/>
                        </a:moveTo>
                        <a:cubicBezTo>
                          <a:pt x="-33115" y="712582"/>
                          <a:pt x="17027" y="586315"/>
                          <a:pt x="3473" y="420450"/>
                        </a:cubicBezTo>
                        <a:cubicBezTo>
                          <a:pt x="-10081" y="254585"/>
                          <a:pt x="28660" y="90967"/>
                          <a:pt x="7236" y="0"/>
                        </a:cubicBezTo>
                        <a:cubicBezTo>
                          <a:pt x="161414" y="83934"/>
                          <a:pt x="242881" y="347942"/>
                          <a:pt x="391220" y="420450"/>
                        </a:cubicBezTo>
                        <a:cubicBezTo>
                          <a:pt x="539559" y="492958"/>
                          <a:pt x="656424" y="740896"/>
                          <a:pt x="745666" y="808558"/>
                        </a:cubicBezTo>
                        <a:cubicBezTo>
                          <a:pt x="670421" y="822108"/>
                          <a:pt x="521469" y="794478"/>
                          <a:pt x="395203" y="808558"/>
                        </a:cubicBezTo>
                        <a:cubicBezTo>
                          <a:pt x="268937" y="822638"/>
                          <a:pt x="132367" y="787238"/>
                          <a:pt x="0" y="808558"/>
                        </a:cubicBezTo>
                        <a:close/>
                      </a:path>
                      <a:path w="745666" h="808558" stroke="0" extrusionOk="0">
                        <a:moveTo>
                          <a:pt x="0" y="808558"/>
                        </a:moveTo>
                        <a:cubicBezTo>
                          <a:pt x="-18996" y="692341"/>
                          <a:pt x="25237" y="593397"/>
                          <a:pt x="3546" y="412365"/>
                        </a:cubicBezTo>
                        <a:cubicBezTo>
                          <a:pt x="-18146" y="231333"/>
                          <a:pt x="18814" y="108951"/>
                          <a:pt x="7236" y="0"/>
                        </a:cubicBezTo>
                        <a:cubicBezTo>
                          <a:pt x="192670" y="182774"/>
                          <a:pt x="274782" y="339065"/>
                          <a:pt x="391220" y="420450"/>
                        </a:cubicBezTo>
                        <a:cubicBezTo>
                          <a:pt x="507658" y="501836"/>
                          <a:pt x="601179" y="716250"/>
                          <a:pt x="745666" y="808558"/>
                        </a:cubicBezTo>
                        <a:cubicBezTo>
                          <a:pt x="587539" y="843004"/>
                          <a:pt x="538043" y="769114"/>
                          <a:pt x="387746" y="808558"/>
                        </a:cubicBezTo>
                        <a:cubicBezTo>
                          <a:pt x="237449" y="848002"/>
                          <a:pt x="92126" y="772868"/>
                          <a:pt x="0" y="80855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500" y="332656"/>
            <a:ext cx="7174788" cy="540000"/>
          </a:xfrm>
          <a:prstGeom prst="rect">
            <a:avLst/>
          </a:prstGeom>
          <a:noFill/>
        </p:spPr>
        <p:txBody>
          <a:bodyPr vert="horz" lIns="108000" tIns="36000" rIns="108000" bIns="3600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019" y="1583642"/>
            <a:ext cx="9165000" cy="4373564"/>
          </a:xfrm>
          <a:prstGeom prst="rect">
            <a:avLst/>
          </a:prstGeom>
        </p:spPr>
        <p:txBody>
          <a:bodyPr vert="horz" lIns="108000" tIns="0" rIns="1080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B33D9E7-C4D7-9547-968F-37935BCF9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53400" y="6561368"/>
            <a:ext cx="117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800" smtClean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138E25BE-46A3-40F4-9A1D-8984193104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CA42D6C-F72E-B942-A11C-6A63C143F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786" y="6561367"/>
            <a:ext cx="3513930" cy="213649"/>
          </a:xfrm>
          <a:prstGeom prst="rect">
            <a:avLst/>
          </a:prstGeom>
        </p:spPr>
        <p:txBody>
          <a:bodyPr anchor="ctr"/>
          <a:lstStyle>
            <a:lvl1pPr>
              <a:defRPr lang="en-GB" sz="1000" smtClean="0">
                <a:solidFill>
                  <a:srgbClr val="FFFFFF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D288187D-EA97-3231-A94C-C4D46842D4E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715" y="367933"/>
            <a:ext cx="2501365" cy="86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2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hf hdr="0" dt="0"/>
  <p:txStyles>
    <p:titleStyle>
      <a:lvl1pPr algn="l" defTabSz="914423" rtl="0" eaLnBrk="1" latinLnBrk="0" hangingPunct="1">
        <a:spcBef>
          <a:spcPct val="0"/>
        </a:spcBef>
        <a:buNone/>
        <a:defRPr sz="2200" b="0" kern="1200">
          <a:solidFill>
            <a:srgbClr val="FFFFFF"/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180980" indent="-180980" algn="l" defTabSz="91442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400" kern="1200">
          <a:solidFill>
            <a:srgbClr val="FFFFFF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1pPr>
      <a:lvl2pPr marL="381010" indent="-198443" algn="l" defTabSz="91442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400" kern="1200">
          <a:solidFill>
            <a:srgbClr val="FFFFFF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2pPr>
      <a:lvl3pPr marL="592152" indent="-198443" algn="l" defTabSz="91442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400" kern="1200">
          <a:solidFill>
            <a:srgbClr val="FFFFFF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3pPr>
      <a:lvl4pPr marL="779482" indent="-179393" algn="l" defTabSz="91442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400" kern="1200">
          <a:solidFill>
            <a:srgbClr val="FFFFFF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4pPr>
      <a:lvl5pPr marL="990624" indent="-192093" algn="l" defTabSz="914423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400" kern="1200">
          <a:solidFill>
            <a:srgbClr val="FFFFFF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5pPr>
      <a:lvl6pPr marL="2514663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5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diagramQuickStyle" Target="../diagrams/quickStyle2.xml"/><Relationship Id="rId18" Type="http://schemas.openxmlformats.org/officeDocument/2006/relationships/image" Target="../media/image26.png"/><Relationship Id="rId3" Type="http://schemas.openxmlformats.org/officeDocument/2006/relationships/image" Target="../media/image17.jpeg"/><Relationship Id="rId21" Type="http://schemas.openxmlformats.org/officeDocument/2006/relationships/chart" Target="../charts/chart1.xml"/><Relationship Id="rId7" Type="http://schemas.openxmlformats.org/officeDocument/2006/relationships/image" Target="../media/image20.jpeg"/><Relationship Id="rId12" Type="http://schemas.openxmlformats.org/officeDocument/2006/relationships/diagramLayout" Target="../diagrams/layout2.xml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diagramData" Target="../diagrams/data2.xml"/><Relationship Id="rId5" Type="http://schemas.openxmlformats.org/officeDocument/2006/relationships/hyperlink" Target="https://www.google.co.uk/url?sa=i&amp;rct=j&amp;q=&amp;esrc=s&amp;source=images&amp;cd=&amp;ved=2ahUKEwj17MH166LlAhUNdBQKHcPZCxUQjRx6BAgBEAQ&amp;url=https%3A%2F%2Fwww.cffertilisers.co.uk%2Fabout-us%2Fhow-our-fertiliser-is-made%2F&amp;psig=AOvVaw2wuk4SoyBE1C8FLuflw1-k&amp;ust=1571386201576669" TargetMode="External"/><Relationship Id="rId15" Type="http://schemas.microsoft.com/office/2007/relationships/diagramDrawing" Target="../diagrams/drawing2.xml"/><Relationship Id="rId10" Type="http://schemas.openxmlformats.org/officeDocument/2006/relationships/image" Target="../media/image23.png"/><Relationship Id="rId19" Type="http://schemas.openxmlformats.org/officeDocument/2006/relationships/image" Target="../media/image27.jpe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C964D-ED98-D449-9456-CEA50ADEE8A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36576" y="1484784"/>
            <a:ext cx="7992888" cy="11239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GB" sz="5400" spc="-140" dirty="0">
                <a:solidFill>
                  <a:schemeClr val="bg1"/>
                </a:solidFill>
                <a:latin typeface="Futura-BoldOblique"/>
                <a:cs typeface="Calibri"/>
              </a:rPr>
              <a:t>Hargreaves Services plc</a:t>
            </a:r>
            <a:br>
              <a:rPr lang="en-GB" sz="5400" spc="-140" dirty="0">
                <a:latin typeface="Futura-BoldOblique"/>
                <a:cs typeface="Calibri" panose="020F0502020204030204" pitchFamily="34" charset="0"/>
              </a:rPr>
            </a:br>
            <a:r>
              <a:rPr lang="en-GB" sz="3100" spc="-140" dirty="0">
                <a:solidFill>
                  <a:schemeClr val="bg1"/>
                </a:solidFill>
                <a:latin typeface="Futura-BoldOblique"/>
                <a:cs typeface="Calibri"/>
              </a:rPr>
              <a:t>AGM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C3896-031F-DB4F-83DE-A9395E7A90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18270" y="3338885"/>
            <a:ext cx="7429500" cy="474662"/>
          </a:xfrm>
          <a:prstGeom prst="rect">
            <a:avLst/>
          </a:prstGeom>
        </p:spPr>
        <p:txBody>
          <a:bodyPr vert="horz" lIns="108000" tIns="0" rIns="108000" bIns="0" rtlCol="0" anchor="t">
            <a:normAutofit/>
          </a:bodyPr>
          <a:lstStyle/>
          <a:p>
            <a:pPr marL="0" indent="0" algn="ctr">
              <a:buNone/>
            </a:pPr>
            <a:r>
              <a:rPr lang="en-GB" spc="-140" dirty="0">
                <a:solidFill>
                  <a:schemeClr val="bg1"/>
                </a:solidFill>
                <a:cs typeface="Futura Medium"/>
              </a:rPr>
              <a:t>Wednesday 30 October 2024</a:t>
            </a:r>
            <a:endParaRPr lang="en-US" dirty="0">
              <a:solidFill>
                <a:schemeClr val="bg1"/>
              </a:solidFill>
              <a:cs typeface="Futura Medium"/>
            </a:endParaRP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FE319E18-5336-7A4F-9DEF-C49D0CDCA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28" y="4797153"/>
            <a:ext cx="4176464" cy="1436280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82E16B3-73C6-EE40-B8BE-2058159CE4B2}"/>
              </a:ext>
            </a:extLst>
          </p:cNvPr>
          <p:cNvSpPr/>
          <p:nvPr/>
        </p:nvSpPr>
        <p:spPr>
          <a:xfrm flipH="1">
            <a:off x="8409384" y="5211852"/>
            <a:ext cx="1518106" cy="1646148"/>
          </a:xfrm>
          <a:custGeom>
            <a:avLst/>
            <a:gdLst>
              <a:gd name="connsiteX0" fmla="*/ 0 w 2166178"/>
              <a:gd name="connsiteY0" fmla="*/ 2348880 h 2348880"/>
              <a:gd name="connsiteX1" fmla="*/ 0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  <a:gd name="connsiteX0" fmla="*/ 0 w 2166178"/>
              <a:gd name="connsiteY0" fmla="*/ 2348880 h 2348880"/>
              <a:gd name="connsiteX1" fmla="*/ 21021 w 2166178"/>
              <a:gd name="connsiteY1" fmla="*/ 0 h 2348880"/>
              <a:gd name="connsiteX2" fmla="*/ 2166178 w 2166178"/>
              <a:gd name="connsiteY2" fmla="*/ 2348880 h 2348880"/>
              <a:gd name="connsiteX3" fmla="*/ 0 w 2166178"/>
              <a:gd name="connsiteY3" fmla="*/ 2348880 h 234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6178" h="2348880">
                <a:moveTo>
                  <a:pt x="0" y="2348880"/>
                </a:moveTo>
                <a:lnTo>
                  <a:pt x="21021" y="0"/>
                </a:lnTo>
                <a:lnTo>
                  <a:pt x="2166178" y="2348880"/>
                </a:lnTo>
                <a:lnTo>
                  <a:pt x="0" y="2348880"/>
                </a:lnTo>
                <a:close/>
              </a:path>
            </a:pathLst>
          </a:custGeom>
          <a:solidFill>
            <a:srgbClr val="387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67041-84FF-3603-2281-4518B86EE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149A-BF0F-420F-B91F-67D6950729D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399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2BF15-FFB6-42F9-B2DC-4B000AE4D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8E25BE-46A3-40F4-9A1D-89841931044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CAA4D4D-C6DB-86FB-3F48-C04E9DA9CE18}"/>
              </a:ext>
            </a:extLst>
          </p:cNvPr>
          <p:cNvSpPr txBox="1">
            <a:spLocks/>
          </p:cNvSpPr>
          <p:nvPr/>
        </p:nvSpPr>
        <p:spPr>
          <a:xfrm>
            <a:off x="3127375" y="6597351"/>
            <a:ext cx="3265466" cy="1447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lang="en-GB" sz="1800" kern="1200" smtClean="0">
                <a:solidFill>
                  <a:prstClr val="black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  <a:p>
            <a:endParaRPr lang="en-US">
              <a:latin typeface="Myriad Pro Light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3669FE3-00F4-090F-7AD0-99E66A009182}"/>
              </a:ext>
            </a:extLst>
          </p:cNvPr>
          <p:cNvSpPr txBox="1">
            <a:spLocks/>
          </p:cNvSpPr>
          <p:nvPr/>
        </p:nvSpPr>
        <p:spPr>
          <a:xfrm>
            <a:off x="205864" y="76200"/>
            <a:ext cx="8099885" cy="539750"/>
          </a:xfrm>
          <a:prstGeom prst="rect">
            <a:avLst/>
          </a:prstGeom>
          <a:noFill/>
        </p:spPr>
        <p:txBody>
          <a:bodyPr vert="horz" lIns="108000" tIns="36000" rIns="108000" bIns="36000" rtlCol="0" anchor="ctr">
            <a:noAutofit/>
          </a:bodyPr>
          <a:lstStyle>
            <a:lvl1pPr algn="l" defTabSz="914423" rtl="0" eaLnBrk="1" latinLnBrk="0" hangingPunct="1">
              <a:spcBef>
                <a:spcPct val="0"/>
              </a:spcBef>
              <a:buNone/>
              <a:defRPr sz="2200" b="0" kern="1200">
                <a:solidFill>
                  <a:srgbClr val="183C47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defRPr>
            </a:lvl1pPr>
          </a:lstStyle>
          <a:p>
            <a:r>
              <a:rPr lang="en-GB" b="1" i="1">
                <a:solidFill>
                  <a:srgbClr val="FFFFFF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Hargreaves Services plc – </a:t>
            </a:r>
            <a:r>
              <a:rPr lang="en-GB" i="1">
                <a:solidFill>
                  <a:srgbClr val="FFFFFF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Outlook</a:t>
            </a: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A8BB4B64-90E6-9E9A-3377-ECFC931FA415}"/>
              </a:ext>
            </a:extLst>
          </p:cNvPr>
          <p:cNvSpPr>
            <a:spLocks/>
          </p:cNvSpPr>
          <p:nvPr/>
        </p:nvSpPr>
        <p:spPr bwMode="auto">
          <a:xfrm rot="10800000">
            <a:off x="131780" y="1226346"/>
            <a:ext cx="4597828" cy="4597828"/>
          </a:xfrm>
          <a:prstGeom prst="blockArc">
            <a:avLst>
              <a:gd name="adj1" fmla="val 5227945"/>
              <a:gd name="adj2" fmla="val 19357285"/>
              <a:gd name="adj3" fmla="val 17789"/>
            </a:avLst>
          </a:prstGeom>
          <a:solidFill>
            <a:srgbClr val="387C2B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6B2E69-CA51-9E03-A8B3-8C58276158B3}"/>
              </a:ext>
            </a:extLst>
          </p:cNvPr>
          <p:cNvSpPr txBox="1"/>
          <p:nvPr/>
        </p:nvSpPr>
        <p:spPr>
          <a:xfrm>
            <a:off x="1297403" y="2346260"/>
            <a:ext cx="2176324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200"/>
              </a:spcAft>
              <a:buClr>
                <a:srgbClr val="387C2B"/>
              </a:buClr>
              <a:buNone/>
            </a:pPr>
            <a:r>
              <a:rPr lang="en-GB" sz="1600" b="1">
                <a:solidFill>
                  <a:srgbClr val="FFFFFF"/>
                </a:solidFill>
                <a:cs typeface="FUTURA MEDIUM" panose="020B0602020204020303" pitchFamily="34" charset="-79"/>
              </a:rPr>
              <a:t>Group Outlook</a:t>
            </a:r>
          </a:p>
          <a:p>
            <a:pPr marL="285750" indent="-285750">
              <a:spcAft>
                <a:spcPts val="1200"/>
              </a:spcAft>
              <a:buClr>
                <a:srgbClr val="387C2B"/>
              </a:buClr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FFFFFF"/>
                </a:solidFill>
                <a:ea typeface="+mj-ea"/>
              </a:rPr>
              <a:t>Trading outlook for FY25 is strong led by Services and Hargreaves Land</a:t>
            </a:r>
          </a:p>
          <a:p>
            <a:pPr marL="285750" indent="-285750">
              <a:spcAft>
                <a:spcPts val="1200"/>
              </a:spcAft>
              <a:buClr>
                <a:srgbClr val="387C2B"/>
              </a:buClr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FFFFFF"/>
                </a:solidFill>
                <a:ea typeface="+mj-ea"/>
              </a:rPr>
              <a:t>Free from bank debt and pension liability</a:t>
            </a:r>
          </a:p>
          <a:p>
            <a:pPr marL="285750" indent="-285750">
              <a:spcAft>
                <a:spcPts val="1200"/>
              </a:spcAft>
              <a:buClr>
                <a:srgbClr val="387C2B"/>
              </a:buClr>
              <a:buFont typeface="Arial" panose="020B0604020202020204" pitchFamily="34" charset="0"/>
              <a:buChar char="•"/>
            </a:pPr>
            <a:r>
              <a:rPr lang="en-GB" sz="1200" b="1">
                <a:solidFill>
                  <a:srgbClr val="FFFFFF"/>
                </a:solidFill>
                <a:ea typeface="+mj-ea"/>
              </a:rPr>
              <a:t>Sustainable full year dividend increased to 36p</a:t>
            </a:r>
            <a:endParaRPr lang="en-GB" sz="1200">
              <a:solidFill>
                <a:srgbClr val="FFFFFF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8765A7-7424-9AEE-0136-DB5BD6591286}"/>
              </a:ext>
            </a:extLst>
          </p:cNvPr>
          <p:cNvCxnSpPr>
            <a:cxnSpLocks/>
          </p:cNvCxnSpPr>
          <p:nvPr/>
        </p:nvCxnSpPr>
        <p:spPr>
          <a:xfrm flipV="1">
            <a:off x="3391083" y="1216233"/>
            <a:ext cx="0" cy="21954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706E6F7-B957-50F8-3E5F-56E993DCD0A2}"/>
              </a:ext>
            </a:extLst>
          </p:cNvPr>
          <p:cNvCxnSpPr>
            <a:cxnSpLocks/>
          </p:cNvCxnSpPr>
          <p:nvPr/>
        </p:nvCxnSpPr>
        <p:spPr>
          <a:xfrm flipH="1">
            <a:off x="3381174" y="1216700"/>
            <a:ext cx="166275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51739C92-120F-E323-0EC3-6F20A26E41BF}"/>
              </a:ext>
            </a:extLst>
          </p:cNvPr>
          <p:cNvSpPr/>
          <p:nvPr/>
        </p:nvSpPr>
        <p:spPr>
          <a:xfrm>
            <a:off x="3319076" y="1399825"/>
            <a:ext cx="144013" cy="1440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78E3B99-00A5-8106-45EE-56526D5AE741}"/>
              </a:ext>
            </a:extLst>
          </p:cNvPr>
          <p:cNvSpPr/>
          <p:nvPr/>
        </p:nvSpPr>
        <p:spPr bwMode="auto">
          <a:xfrm>
            <a:off x="3000668" y="1494374"/>
            <a:ext cx="758724" cy="758724"/>
          </a:xfrm>
          <a:prstGeom prst="ellipse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DDDC8C-3675-B13D-FFB7-B5796F4004D7}"/>
              </a:ext>
            </a:extLst>
          </p:cNvPr>
          <p:cNvSpPr txBox="1"/>
          <p:nvPr/>
        </p:nvSpPr>
        <p:spPr>
          <a:xfrm>
            <a:off x="4381232" y="1018100"/>
            <a:ext cx="3265465" cy="1554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+mj-lt"/>
                <a:cs typeface="Futura Medium" panose="020B0602020204020303"/>
              </a:rPr>
              <a:t>Services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387C2B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/>
              </a:rPr>
              <a:t>Over 70% of revenues secured under contract for new financial year providing confidence in the continued delivery of sustainable and reliable profits into the future</a:t>
            </a:r>
            <a:endParaRPr lang="en-GB" sz="1400">
              <a:cs typeface="Futura Medium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6724578-54F1-1554-9F3F-71CB0D152C11}"/>
              </a:ext>
            </a:extLst>
          </p:cNvPr>
          <p:cNvSpPr/>
          <p:nvPr/>
        </p:nvSpPr>
        <p:spPr bwMode="auto">
          <a:xfrm>
            <a:off x="3938206" y="3160498"/>
            <a:ext cx="758724" cy="758724"/>
          </a:xfrm>
          <a:prstGeom prst="ellipse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pic>
        <p:nvPicPr>
          <p:cNvPr id="33" name="Graphic 32" descr="Recycle with solid fill">
            <a:extLst>
              <a:ext uri="{FF2B5EF4-FFF2-40B4-BE49-F238E27FC236}">
                <a16:creationId xmlns:a16="http://schemas.microsoft.com/office/drawing/2014/main" id="{303446CC-5E40-C113-5E1C-6948C7023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8378" y="4662665"/>
            <a:ext cx="588562" cy="58856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CF486BE-E702-450C-DEB7-B11A54AA5216}"/>
              </a:ext>
            </a:extLst>
          </p:cNvPr>
          <p:cNvSpPr txBox="1"/>
          <p:nvPr/>
        </p:nvSpPr>
        <p:spPr>
          <a:xfrm>
            <a:off x="6190707" y="2668838"/>
            <a:ext cx="2965993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+mj-lt"/>
                <a:cs typeface="Futura Medium" panose="020B0602020204020303"/>
              </a:rPr>
              <a:t>Land</a:t>
            </a:r>
          </a:p>
          <a:p>
            <a:pPr marL="285757" indent="-285757">
              <a:spcBef>
                <a:spcPts val="600"/>
              </a:spcBef>
              <a:spcAft>
                <a:spcPts val="300"/>
              </a:spcAft>
              <a:buClr>
                <a:srgbClr val="387C2B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First tranche of renewable energy land assets going to market in FY25</a:t>
            </a:r>
          </a:p>
          <a:p>
            <a:pPr marL="285757" indent="-285757">
              <a:spcBef>
                <a:spcPts val="600"/>
              </a:spcBef>
              <a:spcAft>
                <a:spcPts val="300"/>
              </a:spcAft>
              <a:buClr>
                <a:srgbClr val="387C2B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  <a:ea typeface="+mj-ea"/>
                <a:cs typeface="Futura Medium" panose="020B0602020204020303" pitchFamily="34" charset="-79"/>
              </a:rPr>
              <a:t>Growing pipeline of development opportunities</a:t>
            </a:r>
            <a:endParaRPr lang="en-GB" sz="1400">
              <a:solidFill>
                <a:srgbClr val="FFFFFF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8C80D0B-F47F-C67C-7532-1859280CF875}"/>
              </a:ext>
            </a:extLst>
          </p:cNvPr>
          <p:cNvSpPr/>
          <p:nvPr/>
        </p:nvSpPr>
        <p:spPr bwMode="auto">
          <a:xfrm>
            <a:off x="3237062" y="4577584"/>
            <a:ext cx="758724" cy="758724"/>
          </a:xfrm>
          <a:prstGeom prst="ellipse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CCE3652-0926-DD4D-1A2D-C9E9FB456F14}"/>
              </a:ext>
            </a:extLst>
          </p:cNvPr>
          <p:cNvSpPr txBox="1"/>
          <p:nvPr/>
        </p:nvSpPr>
        <p:spPr>
          <a:xfrm>
            <a:off x="4940216" y="4328779"/>
            <a:ext cx="2965993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+mj-lt"/>
                <a:cs typeface="Futura Medium" panose="020B0602020204020303"/>
              </a:rPr>
              <a:t>HRMS</a:t>
            </a:r>
          </a:p>
          <a:p>
            <a:pPr marL="285757" indent="-285757">
              <a:spcBef>
                <a:spcPts val="600"/>
              </a:spcBef>
              <a:spcAft>
                <a:spcPts val="300"/>
              </a:spcAft>
              <a:buClr>
                <a:srgbClr val="387C2B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Second half DK improvement gives confidence for the new financial year</a:t>
            </a:r>
          </a:p>
          <a:p>
            <a:pPr marL="285757" indent="-285757">
              <a:spcBef>
                <a:spcPts val="600"/>
              </a:spcBef>
              <a:spcAft>
                <a:spcPts val="300"/>
              </a:spcAft>
              <a:buClr>
                <a:srgbClr val="387C2B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Focus remains on cash returns from the joint venture</a:t>
            </a:r>
            <a:endParaRPr lang="en-GB" sz="1400"/>
          </a:p>
        </p:txBody>
      </p:sp>
      <p:pic>
        <p:nvPicPr>
          <p:cNvPr id="50" name="Graphic 49" descr="Warehouse with solid fill">
            <a:extLst>
              <a:ext uri="{FF2B5EF4-FFF2-40B4-BE49-F238E27FC236}">
                <a16:creationId xmlns:a16="http://schemas.microsoft.com/office/drawing/2014/main" id="{A49EF6A2-44EE-A728-8AAA-56AE4322D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9544" y="3209962"/>
            <a:ext cx="595992" cy="59599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5ED09C-8859-2238-15E9-4A86C3686E7F}"/>
              </a:ext>
            </a:extLst>
          </p:cNvPr>
          <p:cNvCxnSpPr>
            <a:cxnSpLocks/>
          </p:cNvCxnSpPr>
          <p:nvPr/>
        </p:nvCxnSpPr>
        <p:spPr>
          <a:xfrm flipV="1">
            <a:off x="4317942" y="2886981"/>
            <a:ext cx="0" cy="21954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60EC73-D5AD-BFEE-A02C-F34E8B9AF762}"/>
              </a:ext>
            </a:extLst>
          </p:cNvPr>
          <p:cNvCxnSpPr>
            <a:cxnSpLocks/>
          </p:cNvCxnSpPr>
          <p:nvPr/>
        </p:nvCxnSpPr>
        <p:spPr>
          <a:xfrm flipH="1">
            <a:off x="4308033" y="2887448"/>
            <a:ext cx="293731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9E1AB58-2E5B-3C43-2D20-7407613D3A4B}"/>
              </a:ext>
            </a:extLst>
          </p:cNvPr>
          <p:cNvSpPr/>
          <p:nvPr/>
        </p:nvSpPr>
        <p:spPr>
          <a:xfrm>
            <a:off x="4245935" y="3070573"/>
            <a:ext cx="144013" cy="1440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85CAA2-5272-A529-41E3-3E07A8908FE9}"/>
              </a:ext>
            </a:extLst>
          </p:cNvPr>
          <p:cNvCxnSpPr>
            <a:cxnSpLocks/>
          </p:cNvCxnSpPr>
          <p:nvPr/>
        </p:nvCxnSpPr>
        <p:spPr>
          <a:xfrm flipV="1">
            <a:off x="3956996" y="4529151"/>
            <a:ext cx="0" cy="21954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A849C2-7407-A46B-16D0-916D9C9031B4}"/>
              </a:ext>
            </a:extLst>
          </p:cNvPr>
          <p:cNvCxnSpPr>
            <a:cxnSpLocks/>
          </p:cNvCxnSpPr>
          <p:nvPr/>
        </p:nvCxnSpPr>
        <p:spPr>
          <a:xfrm flipH="1">
            <a:off x="3948675" y="4529618"/>
            <a:ext cx="189491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A044CF0-2D83-C7E5-1BA2-3AB4D9071709}"/>
              </a:ext>
            </a:extLst>
          </p:cNvPr>
          <p:cNvSpPr/>
          <p:nvPr/>
        </p:nvSpPr>
        <p:spPr>
          <a:xfrm>
            <a:off x="3884989" y="4712743"/>
            <a:ext cx="144013" cy="1440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18" descr="Tools with solid fill">
            <a:extLst>
              <a:ext uri="{FF2B5EF4-FFF2-40B4-BE49-F238E27FC236}">
                <a16:creationId xmlns:a16="http://schemas.microsoft.com/office/drawing/2014/main" id="{53D1A7CA-2A22-7E13-34E8-A6DCEB8D5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79913" y="1578356"/>
            <a:ext cx="600233" cy="60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5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0C0A2A-5DDD-15BF-E8AE-605E2FE1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25BE-46A3-40F4-9A1D-89841931044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3021DA-0B26-DC75-3099-2A69FA05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00" y="432000"/>
            <a:ext cx="5879471" cy="540000"/>
          </a:xfrm>
          <a:solidFill>
            <a:srgbClr val="183C47"/>
          </a:solidFill>
        </p:spPr>
        <p:txBody>
          <a:bodyPr/>
          <a:lstStyle/>
          <a:p>
            <a:r>
              <a:rPr lang="en-GB" b="0">
                <a:latin typeface="Futura-BoldOblique" pitchFamily="2" charset="0"/>
              </a:rPr>
              <a:t>Strategic Overview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7365CF1-3078-0E87-86EE-17610ADA11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175553"/>
              </p:ext>
            </p:extLst>
          </p:nvPr>
        </p:nvGraphicFramePr>
        <p:xfrm>
          <a:off x="293216" y="1178352"/>
          <a:ext cx="8916772" cy="49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utoShape 2">
            <a:extLst>
              <a:ext uri="{FF2B5EF4-FFF2-40B4-BE49-F238E27FC236}">
                <a16:creationId xmlns:a16="http://schemas.microsoft.com/office/drawing/2014/main" id="{E8012093-1778-249E-7908-69EE56B520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5312" y="355187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1F3331-57A4-B6D9-0618-B43D79BBCBA1}"/>
              </a:ext>
            </a:extLst>
          </p:cNvPr>
          <p:cNvCxnSpPr>
            <a:cxnSpLocks/>
          </p:cNvCxnSpPr>
          <p:nvPr/>
        </p:nvCxnSpPr>
        <p:spPr>
          <a:xfrm>
            <a:off x="5090474" y="2751140"/>
            <a:ext cx="3912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0E7ED7-1459-76B9-75CB-9C14DFEE49E3}"/>
              </a:ext>
            </a:extLst>
          </p:cNvPr>
          <p:cNvCxnSpPr>
            <a:cxnSpLocks/>
          </p:cNvCxnSpPr>
          <p:nvPr/>
        </p:nvCxnSpPr>
        <p:spPr>
          <a:xfrm>
            <a:off x="5090474" y="4784396"/>
            <a:ext cx="3987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18" descr="Tools with solid fill">
            <a:extLst>
              <a:ext uri="{FF2B5EF4-FFF2-40B4-BE49-F238E27FC236}">
                <a16:creationId xmlns:a16="http://schemas.microsoft.com/office/drawing/2014/main" id="{61311359-D520-9190-51F1-A1E3DA8C4B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52330" y="1455810"/>
            <a:ext cx="427061" cy="427061"/>
          </a:xfrm>
          <a:prstGeom prst="rect">
            <a:avLst/>
          </a:prstGeom>
        </p:spPr>
      </p:pic>
      <p:pic>
        <p:nvPicPr>
          <p:cNvPr id="6" name="Graphic 5" descr="Warehouse with solid fill">
            <a:extLst>
              <a:ext uri="{FF2B5EF4-FFF2-40B4-BE49-F238E27FC236}">
                <a16:creationId xmlns:a16="http://schemas.microsoft.com/office/drawing/2014/main" id="{1B6D8089-CE69-7C0C-C18A-5D63BB3A9F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17099" y="3172388"/>
            <a:ext cx="460430" cy="460430"/>
          </a:xfrm>
          <a:prstGeom prst="rect">
            <a:avLst/>
          </a:prstGeom>
        </p:spPr>
      </p:pic>
      <p:pic>
        <p:nvPicPr>
          <p:cNvPr id="8" name="Graphic 7" descr="Recycle with solid fill">
            <a:extLst>
              <a:ext uri="{FF2B5EF4-FFF2-40B4-BE49-F238E27FC236}">
                <a16:creationId xmlns:a16="http://schemas.microsoft.com/office/drawing/2014/main" id="{76B7CE45-1FD1-DA00-7850-1925BA5C5F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30682" y="4963301"/>
            <a:ext cx="470355" cy="47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3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8D193EC-E1CA-456A-B01C-7F7DE713F3C1}"/>
              </a:ext>
            </a:extLst>
          </p:cNvPr>
          <p:cNvSpPr txBox="1"/>
          <p:nvPr/>
        </p:nvSpPr>
        <p:spPr>
          <a:xfrm>
            <a:off x="3426761" y="1135462"/>
            <a:ext cx="2318328" cy="2328462"/>
          </a:xfrm>
          <a:prstGeom prst="rect">
            <a:avLst/>
          </a:prstGeom>
          <a:noFill/>
          <a:ln w="9525">
            <a:solidFill>
              <a:srgbClr val="183C47"/>
            </a:solidFill>
          </a:ln>
        </p:spPr>
        <p:txBody>
          <a:bodyPr wrap="square" lIns="36000" tIns="180000" rIns="36000" bIns="180000" rtlCol="0" anchor="t">
            <a:noAutofit/>
          </a:bodyPr>
          <a:lstStyle/>
          <a:p>
            <a:pPr algn="ctr"/>
            <a:r>
              <a:rPr lang="en-GB" sz="1200" b="1">
                <a:solidFill>
                  <a:srgbClr val="FFFFFF"/>
                </a:solidFill>
                <a:latin typeface="FUTURA MEDIUM" panose="020B0602020204020303" pitchFamily="34" charset="-79"/>
                <a:cs typeface="FUTURA MEDIUM"/>
              </a:rPr>
              <a:t>Frameworks </a:t>
            </a:r>
            <a:endParaRPr lang="en-GB" sz="1200" b="1">
              <a:solidFill>
                <a:srgbClr val="FFFFFF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r>
              <a:rPr lang="en-GB" sz="1200" b="1">
                <a:solidFill>
                  <a:srgbClr val="FFFFFF"/>
                </a:solidFill>
                <a:latin typeface="FUTURA MEDIUM" panose="020B0602020204020303" pitchFamily="34" charset="-79"/>
                <a:cs typeface="FUTURA MEDIUM"/>
              </a:rPr>
              <a:t>and term contracts </a:t>
            </a:r>
            <a:endParaRPr lang="en-GB" sz="1200" b="1">
              <a:solidFill>
                <a:srgbClr val="FFFFFF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r>
              <a:rPr lang="en-GB" sz="2000" b="1">
                <a:solidFill>
                  <a:srgbClr val="FFFFFF"/>
                </a:solidFill>
                <a:latin typeface="FUTURA MEDIUM" panose="020B0602020204020303" pitchFamily="34" charset="-79"/>
                <a:cs typeface="FUTURA MEDIUM"/>
              </a:rPr>
              <a:t>65+</a:t>
            </a:r>
          </a:p>
          <a:p>
            <a:pPr algn="ctr"/>
            <a:endParaRPr lang="en-GB" sz="1200" b="1">
              <a:solidFill>
                <a:srgbClr val="FFFFFF"/>
              </a:solidFill>
              <a:latin typeface="FUTURA MEDIUM" panose="020B0602020204020303" pitchFamily="34" charset="-79"/>
              <a:ea typeface="+mj-ea"/>
              <a:cs typeface="FUTURA MEDIUM" panose="020B0602020204020303" pitchFamily="34" charset="-79"/>
            </a:endParaRPr>
          </a:p>
          <a:p>
            <a:pPr algn="ctr"/>
            <a:r>
              <a:rPr lang="en-GB" sz="1200" b="1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/>
              </a:rPr>
              <a:t>Secured orders as </a:t>
            </a:r>
            <a:r>
              <a:rPr lang="en-GB" sz="1200" b="1">
                <a:solidFill>
                  <a:schemeClr val="bg1"/>
                </a:solidFill>
                <a:latin typeface="FUTURA MEDIUM" panose="020B0602020204020303" pitchFamily="34" charset="-79"/>
                <a:ea typeface="+mj-ea"/>
                <a:cs typeface="FUTURA MEDIUM"/>
              </a:rPr>
              <a:t>31 </a:t>
            </a:r>
            <a:r>
              <a:rPr lang="en-GB" sz="1200" b="1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/>
              </a:rPr>
              <a:t>May 24</a:t>
            </a:r>
          </a:p>
          <a:p>
            <a:pPr algn="ctr"/>
            <a:r>
              <a:rPr lang="en-GB" sz="2000" b="1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/>
              </a:rPr>
              <a:t>c.70%</a:t>
            </a:r>
          </a:p>
          <a:p>
            <a:pPr algn="ctr"/>
            <a:endParaRPr lang="en-GB" sz="1200">
              <a:solidFill>
                <a:srgbClr val="FFFFFF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r>
              <a:rPr lang="en-GB" sz="1200">
                <a:solidFill>
                  <a:srgbClr val="FFFFFF"/>
                </a:solidFill>
                <a:latin typeface="Futura Medium" panose="020B0602020204020303" pitchFamily="34" charset="-79"/>
                <a:cs typeface="Futura Medium"/>
              </a:rPr>
              <a:t>Typical operating margins</a:t>
            </a:r>
          </a:p>
          <a:p>
            <a:pPr algn="ctr"/>
            <a:r>
              <a:rPr lang="en-GB" sz="2000" b="1">
                <a:solidFill>
                  <a:srgbClr val="FFFFFF"/>
                </a:solidFill>
                <a:latin typeface="FUTURA MEDIUM" panose="020B0602020204020303" pitchFamily="34" charset="-79"/>
                <a:cs typeface="FUTURA MEDIUM"/>
              </a:rPr>
              <a:t>5%+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F87FB6-1F95-7CEB-E0BB-8DFBC0844F47}"/>
              </a:ext>
            </a:extLst>
          </p:cNvPr>
          <p:cNvSpPr/>
          <p:nvPr/>
        </p:nvSpPr>
        <p:spPr bwMode="auto">
          <a:xfrm>
            <a:off x="471055" y="1304622"/>
            <a:ext cx="2955706" cy="5177685"/>
          </a:xfrm>
          <a:prstGeom prst="roundRect">
            <a:avLst>
              <a:gd name="adj" fmla="val 6096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387C2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332656"/>
            <a:ext cx="5760640" cy="540000"/>
          </a:xfrm>
        </p:spPr>
        <p:txBody>
          <a:bodyPr lIns="0"/>
          <a:lstStyle/>
          <a:p>
            <a:pPr marL="228600">
              <a:lnSpc>
                <a:spcPts val="2600"/>
              </a:lnSpc>
              <a:spcAft>
                <a:spcPts val="595"/>
              </a:spcAft>
              <a:defRPr/>
            </a:pPr>
            <a:r>
              <a:rPr lang="en-US" b="1" i="1">
                <a:latin typeface="Futura"/>
                <a:ea typeface="ヒラギノ角ゴ Pro W3" pitchFamily="-112" charset="-128"/>
              </a:rPr>
              <a:t>Services – </a:t>
            </a:r>
            <a:r>
              <a:rPr lang="en-US" i="1">
                <a:latin typeface="Futura Medium" panose="020B0602020204020303" pitchFamily="34" charset="-79"/>
                <a:ea typeface="ヒラギノ角ゴ Pro W3" pitchFamily="-112" charset="-128"/>
                <a:cs typeface="Futura Medium" panose="020B0602020204020303" pitchFamily="34" charset="-79"/>
              </a:rPr>
              <a:t>Resilience and quality</a:t>
            </a: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0CE4C7EC-F502-84F2-02B8-166F9127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53400" y="6561368"/>
            <a:ext cx="117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800" smtClean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138E25BE-46A3-40F4-9A1D-898419310444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2AD3C2-AF6E-4A88-BF0D-D86A0870DE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93" y="1422264"/>
            <a:ext cx="707895" cy="707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6D0360-2D72-4927-B369-E85A324ABD59}"/>
              </a:ext>
            </a:extLst>
          </p:cNvPr>
          <p:cNvSpPr txBox="1"/>
          <p:nvPr/>
        </p:nvSpPr>
        <p:spPr>
          <a:xfrm>
            <a:off x="807300" y="1007097"/>
            <a:ext cx="2131812" cy="215444"/>
          </a:xfrm>
          <a:prstGeom prst="rect">
            <a:avLst/>
          </a:prstGeom>
          <a:solidFill>
            <a:srgbClr val="183C47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387C2B"/>
              </a:buClr>
            </a:pPr>
            <a:r>
              <a:rPr lang="en-GB" sz="1400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Major Customers</a:t>
            </a:r>
            <a:endParaRPr lang="en-GB" sz="1400">
              <a:solidFill>
                <a:srgbClr val="FFFFFF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97AE74-6C9C-490E-AC24-8F603C8E05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36" y="4050416"/>
            <a:ext cx="1002782" cy="469387"/>
          </a:xfrm>
          <a:prstGeom prst="rect">
            <a:avLst/>
          </a:prstGeom>
        </p:spPr>
      </p:pic>
      <p:pic>
        <p:nvPicPr>
          <p:cNvPr id="23" name="Picture 4" descr="Image result for cf fertilisers logo">
            <a:hlinkClick r:id="rId5"/>
            <a:extLst>
              <a:ext uri="{FF2B5EF4-FFF2-40B4-BE49-F238E27FC236}">
                <a16:creationId xmlns:a16="http://schemas.microsoft.com/office/drawing/2014/main" id="{D8A61E17-41F6-43B9-A31C-BEDB4A5B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9" y="5194823"/>
            <a:ext cx="1343744" cy="46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E97E0C-A5F1-46F9-90A1-585AF098B8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33" y="2192190"/>
            <a:ext cx="1181642" cy="5426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591FF2B-C324-4906-9DA3-B8CDFF702E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716" y="2388702"/>
            <a:ext cx="923356" cy="470787"/>
          </a:xfrm>
          <a:prstGeom prst="rect">
            <a:avLst/>
          </a:prstGeom>
        </p:spPr>
      </p:pic>
      <p:pic>
        <p:nvPicPr>
          <p:cNvPr id="26" name="Picture 2" descr="logo-strip-intro">
            <a:extLst>
              <a:ext uri="{FF2B5EF4-FFF2-40B4-BE49-F238E27FC236}">
                <a16:creationId xmlns:a16="http://schemas.microsoft.com/office/drawing/2014/main" id="{F89BAA6E-D8D3-452A-A305-E70A81790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57" y="5908123"/>
            <a:ext cx="1435193" cy="38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ase Study: Why Trustmarque is the procurement partner of choice for Severn  Trent Water - Trustmarque">
            <a:extLst>
              <a:ext uri="{FF2B5EF4-FFF2-40B4-BE49-F238E27FC236}">
                <a16:creationId xmlns:a16="http://schemas.microsoft.com/office/drawing/2014/main" id="{EF38D24E-B23F-4996-8E70-EC83E8212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r="13081"/>
          <a:stretch/>
        </p:blipFill>
        <p:spPr bwMode="auto">
          <a:xfrm>
            <a:off x="572561" y="3382354"/>
            <a:ext cx="1200304" cy="48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0F04CE17-7F3E-F0CA-F52E-FE72D20741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5016095"/>
              </p:ext>
            </p:extLst>
          </p:nvPr>
        </p:nvGraphicFramePr>
        <p:xfrm>
          <a:off x="3513117" y="3980760"/>
          <a:ext cx="6467136" cy="23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FBC0F97-51AC-B560-42C1-F1F107E2648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1333" y="1558659"/>
            <a:ext cx="1209675" cy="571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8B2694-3D13-F801-5C92-A2790E179F9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7411" y="4155302"/>
            <a:ext cx="1285875" cy="666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C5112D-3FF8-C47D-F1EB-2CA3389D89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15601" y="2926490"/>
            <a:ext cx="970017" cy="427073"/>
          </a:xfrm>
          <a:prstGeom prst="rect">
            <a:avLst/>
          </a:prstGeom>
        </p:spPr>
      </p:pic>
      <p:pic>
        <p:nvPicPr>
          <p:cNvPr id="1026" name="Picture 2" descr="Image result for viridor logo">
            <a:extLst>
              <a:ext uri="{FF2B5EF4-FFF2-40B4-BE49-F238E27FC236}">
                <a16:creationId xmlns:a16="http://schemas.microsoft.com/office/drawing/2014/main" id="{36E71665-84C1-46F9-7BE1-0D58385ED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08" y="3363489"/>
            <a:ext cx="609041" cy="61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orthumbrian water logo">
            <a:extLst>
              <a:ext uri="{FF2B5EF4-FFF2-40B4-BE49-F238E27FC236}">
                <a16:creationId xmlns:a16="http://schemas.microsoft.com/office/drawing/2014/main" id="{6DF1CF2B-79C7-F772-B3A2-06A4761B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73" y="4728244"/>
            <a:ext cx="1222970" cy="51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D3FAE3A-6058-1D62-1336-EB81F6705F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903673"/>
              </p:ext>
            </p:extLst>
          </p:nvPr>
        </p:nvGraphicFramePr>
        <p:xfrm>
          <a:off x="5721924" y="1124851"/>
          <a:ext cx="3848309" cy="266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49688D-3066-2FD2-27CA-0EBFFCDFE3D6}"/>
              </a:ext>
            </a:extLst>
          </p:cNvPr>
          <p:cNvSpPr txBox="1"/>
          <p:nvPr/>
        </p:nvSpPr>
        <p:spPr>
          <a:xfrm>
            <a:off x="9149395" y="1570649"/>
            <a:ext cx="574005" cy="215444"/>
          </a:xfrm>
          <a:prstGeom prst="rect">
            <a:avLst/>
          </a:prstGeom>
          <a:solidFill>
            <a:srgbClr val="183C47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387C2B"/>
              </a:buClr>
            </a:pPr>
            <a:r>
              <a:rPr lang="en-GB" sz="1400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£’m</a:t>
            </a:r>
            <a:endParaRPr lang="en-GB" sz="1400">
              <a:solidFill>
                <a:srgbClr val="FFFFFF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C9C1E0-AFA7-6F28-61E7-61F339B0692F}"/>
              </a:ext>
            </a:extLst>
          </p:cNvPr>
          <p:cNvSpPr txBox="1"/>
          <p:nvPr/>
        </p:nvSpPr>
        <p:spPr>
          <a:xfrm rot="16200000">
            <a:off x="9328676" y="2488701"/>
            <a:ext cx="574005" cy="215444"/>
          </a:xfrm>
          <a:prstGeom prst="rect">
            <a:avLst/>
          </a:prstGeom>
          <a:solidFill>
            <a:srgbClr val="183C47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387C2B"/>
              </a:buClr>
            </a:pPr>
            <a:r>
              <a:rPr lang="en-GB" sz="1400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PBT</a:t>
            </a:r>
            <a:endParaRPr lang="en-GB" sz="1400">
              <a:solidFill>
                <a:srgbClr val="FFFFFF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5574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1ADE5-7A62-0B3D-D8C1-C5E5F6AAB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8E25BE-46A3-40F4-9A1D-89841931044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D33A52-867B-3C2B-DA89-ACC4AEBD3BBE}"/>
              </a:ext>
            </a:extLst>
          </p:cNvPr>
          <p:cNvSpPr txBox="1"/>
          <p:nvPr/>
        </p:nvSpPr>
        <p:spPr>
          <a:xfrm>
            <a:off x="-193943" y="1539965"/>
            <a:ext cx="33913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GB" sz="3200" b="1">
                <a:solidFill>
                  <a:srgbClr val="FFFFFF"/>
                </a:solidFill>
                <a:latin typeface="Futura" pitchFamily="50" charset="0"/>
              </a:rPr>
              <a:t>Major infrastructure projects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C0C5178-C259-7149-9722-CDB9BCF99855}"/>
              </a:ext>
            </a:extLst>
          </p:cNvPr>
          <p:cNvSpPr/>
          <p:nvPr/>
        </p:nvSpPr>
        <p:spPr bwMode="auto">
          <a:xfrm>
            <a:off x="6173128" y="2610898"/>
            <a:ext cx="1330221" cy="1425089"/>
          </a:xfrm>
          <a:prstGeom prst="roundRect">
            <a:avLst>
              <a:gd name="adj" fmla="val 3318"/>
            </a:avLst>
          </a:prstGeom>
          <a:solidFill>
            <a:srgbClr val="183C47">
              <a:alpha val="18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Futura" pitchFamily="50" charset="0"/>
              </a:rPr>
              <a:t>Lower Thames Crossing – preferred partner to Balfour Beaty</a:t>
            </a:r>
            <a:endParaRPr lang="en-GB" sz="1100">
              <a:solidFill>
                <a:srgbClr val="FFFFFF"/>
              </a:solidFill>
              <a:latin typeface="Futura" pitchFamily="50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FB681A-36A2-6A72-1BA5-F8F8602D5E92}"/>
              </a:ext>
            </a:extLst>
          </p:cNvPr>
          <p:cNvGrpSpPr/>
          <p:nvPr/>
        </p:nvGrpSpPr>
        <p:grpSpPr>
          <a:xfrm>
            <a:off x="6260641" y="1105941"/>
            <a:ext cx="961261" cy="1421105"/>
            <a:chOff x="2031341" y="1108723"/>
            <a:chExt cx="961261" cy="142110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A4B3B70-DFEE-0D9C-BADB-0CD2B62343F2}"/>
                </a:ext>
              </a:extLst>
            </p:cNvPr>
            <p:cNvGrpSpPr/>
            <p:nvPr/>
          </p:nvGrpSpPr>
          <p:grpSpPr>
            <a:xfrm>
              <a:off x="2031341" y="1108723"/>
              <a:ext cx="961261" cy="1421105"/>
              <a:chOff x="552042" y="1071791"/>
              <a:chExt cx="1520638" cy="2248074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198FB0C-B40B-A10D-1F95-0013E81FD9E4}"/>
                  </a:ext>
                </a:extLst>
              </p:cNvPr>
              <p:cNvSpPr/>
              <p:nvPr/>
            </p:nvSpPr>
            <p:spPr bwMode="auto">
              <a:xfrm>
                <a:off x="893610" y="1392017"/>
                <a:ext cx="837502" cy="837502"/>
              </a:xfrm>
              <a:prstGeom prst="ellipse">
                <a:avLst/>
              </a:prstGeom>
              <a:solidFill>
                <a:srgbClr val="387C2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7DEDD209-4D45-2829-0752-DDDD7B956ABB}"/>
                  </a:ext>
                </a:extLst>
              </p:cNvPr>
              <p:cNvSpPr/>
              <p:nvPr/>
            </p:nvSpPr>
            <p:spPr bwMode="auto">
              <a:xfrm rot="2284502">
                <a:off x="552042" y="1071791"/>
                <a:ext cx="1520638" cy="1520638"/>
              </a:xfrm>
              <a:prstGeom prst="blockArc">
                <a:avLst>
                  <a:gd name="adj1" fmla="val 10800000"/>
                  <a:gd name="adj2" fmla="val 3314990"/>
                  <a:gd name="adj3" fmla="val 9491"/>
                </a:avLst>
              </a:prstGeom>
              <a:solidFill>
                <a:srgbClr val="387C2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B2F103AE-D6EF-3CAC-3C3B-3D4C6BC756CE}"/>
                  </a:ext>
                </a:extLst>
              </p:cNvPr>
              <p:cNvSpPr/>
              <p:nvPr/>
            </p:nvSpPr>
            <p:spPr bwMode="auto">
              <a:xfrm rot="5400000">
                <a:off x="916476" y="2667717"/>
                <a:ext cx="872248" cy="432048"/>
              </a:xfrm>
              <a:prstGeom prst="rightArrow">
                <a:avLst>
                  <a:gd name="adj1" fmla="val 42056"/>
                  <a:gd name="adj2" fmla="val 66764"/>
                </a:avLst>
              </a:prstGeom>
              <a:solidFill>
                <a:srgbClr val="387C2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</p:grpSp>
        <p:pic>
          <p:nvPicPr>
            <p:cNvPr id="24" name="Graphic 23" descr="Bridge scene with solid fill">
              <a:extLst>
                <a:ext uri="{FF2B5EF4-FFF2-40B4-BE49-F238E27FC236}">
                  <a16:creationId xmlns:a16="http://schemas.microsoft.com/office/drawing/2014/main" id="{6E018A29-A35F-E0AF-DF5D-6E0559C11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27305" y="1350868"/>
              <a:ext cx="369332" cy="369332"/>
            </a:xfrm>
            <a:prstGeom prst="rect">
              <a:avLst/>
            </a:prstGeom>
          </p:spPr>
        </p:pic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3C51E8F-C952-B829-9E42-2812A84E84D5}"/>
              </a:ext>
            </a:extLst>
          </p:cNvPr>
          <p:cNvSpPr/>
          <p:nvPr/>
        </p:nvSpPr>
        <p:spPr bwMode="auto">
          <a:xfrm>
            <a:off x="4897953" y="2610898"/>
            <a:ext cx="1330221" cy="1425089"/>
          </a:xfrm>
          <a:prstGeom prst="roundRect">
            <a:avLst>
              <a:gd name="adj" fmla="val 3318"/>
            </a:avLst>
          </a:prstGeom>
          <a:solidFill>
            <a:srgbClr val="183C47">
              <a:alpha val="18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100">
                <a:solidFill>
                  <a:srgbClr val="FFFFFF"/>
                </a:solidFill>
                <a:latin typeface="Futura" pitchFamily="50" charset="0"/>
              </a:rPr>
              <a:t>Sizewell C – enabling projects underway</a:t>
            </a:r>
          </a:p>
          <a:p>
            <a:pPr algn="ctr"/>
            <a:endParaRPr lang="en-GB" sz="1200">
              <a:latin typeface="Futura" pitchFamily="50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B6FAE7-CDBB-39FA-6CD3-DE1A7C477156}"/>
              </a:ext>
            </a:extLst>
          </p:cNvPr>
          <p:cNvGrpSpPr/>
          <p:nvPr/>
        </p:nvGrpSpPr>
        <p:grpSpPr>
          <a:xfrm>
            <a:off x="5058559" y="1105941"/>
            <a:ext cx="961261" cy="1421105"/>
            <a:chOff x="4204793" y="1108723"/>
            <a:chExt cx="961261" cy="142110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5E3A9A8-66E2-5652-0BDA-66881B051D6A}"/>
                </a:ext>
              </a:extLst>
            </p:cNvPr>
            <p:cNvGrpSpPr/>
            <p:nvPr/>
          </p:nvGrpSpPr>
          <p:grpSpPr>
            <a:xfrm>
              <a:off x="4204793" y="1108723"/>
              <a:ext cx="961261" cy="1421105"/>
              <a:chOff x="552042" y="1071791"/>
              <a:chExt cx="1520638" cy="2248074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D479B96-7434-8483-A12D-E92335EFFA3A}"/>
                  </a:ext>
                </a:extLst>
              </p:cNvPr>
              <p:cNvSpPr/>
              <p:nvPr/>
            </p:nvSpPr>
            <p:spPr bwMode="auto">
              <a:xfrm>
                <a:off x="893610" y="1392017"/>
                <a:ext cx="837502" cy="837502"/>
              </a:xfrm>
              <a:prstGeom prst="ellipse">
                <a:avLst/>
              </a:prstGeom>
              <a:solidFill>
                <a:srgbClr val="387C2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" name="Block Arc 26">
                <a:extLst>
                  <a:ext uri="{FF2B5EF4-FFF2-40B4-BE49-F238E27FC236}">
                    <a16:creationId xmlns:a16="http://schemas.microsoft.com/office/drawing/2014/main" id="{9B255117-8AA9-B982-A3A0-487A48C2BB59}"/>
                  </a:ext>
                </a:extLst>
              </p:cNvPr>
              <p:cNvSpPr/>
              <p:nvPr/>
            </p:nvSpPr>
            <p:spPr bwMode="auto">
              <a:xfrm rot="2284502">
                <a:off x="552042" y="1071791"/>
                <a:ext cx="1520638" cy="1520638"/>
              </a:xfrm>
              <a:prstGeom prst="blockArc">
                <a:avLst>
                  <a:gd name="adj1" fmla="val 10800000"/>
                  <a:gd name="adj2" fmla="val 3314990"/>
                  <a:gd name="adj3" fmla="val 9491"/>
                </a:avLst>
              </a:prstGeom>
              <a:solidFill>
                <a:srgbClr val="387C2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8" name="Arrow: Right 27">
                <a:extLst>
                  <a:ext uri="{FF2B5EF4-FFF2-40B4-BE49-F238E27FC236}">
                    <a16:creationId xmlns:a16="http://schemas.microsoft.com/office/drawing/2014/main" id="{711275E8-96D8-9913-5F5D-DDD9411FE98B}"/>
                  </a:ext>
                </a:extLst>
              </p:cNvPr>
              <p:cNvSpPr/>
              <p:nvPr/>
            </p:nvSpPr>
            <p:spPr bwMode="auto">
              <a:xfrm rot="5400000">
                <a:off x="916476" y="2667717"/>
                <a:ext cx="872248" cy="432048"/>
              </a:xfrm>
              <a:prstGeom prst="rightArrow">
                <a:avLst>
                  <a:gd name="adj1" fmla="val 42056"/>
                  <a:gd name="adj2" fmla="val 66764"/>
                </a:avLst>
              </a:prstGeom>
              <a:solidFill>
                <a:srgbClr val="387C2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</p:grpSp>
        <p:pic>
          <p:nvPicPr>
            <p:cNvPr id="32" name="Graphic 31" descr="Electric Tower with solid fill">
              <a:extLst>
                <a:ext uri="{FF2B5EF4-FFF2-40B4-BE49-F238E27FC236}">
                  <a16:creationId xmlns:a16="http://schemas.microsoft.com/office/drawing/2014/main" id="{183808DB-887C-7EB7-70B4-E3B2D4637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81744" y="1360241"/>
              <a:ext cx="407357" cy="407357"/>
            </a:xfrm>
            <a:prstGeom prst="rect">
              <a:avLst/>
            </a:prstGeom>
          </p:spPr>
        </p:pic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604817F-DAC1-4E44-CBD9-C2E4BBD8DB91}"/>
              </a:ext>
            </a:extLst>
          </p:cNvPr>
          <p:cNvSpPr/>
          <p:nvPr/>
        </p:nvSpPr>
        <p:spPr bwMode="auto">
          <a:xfrm>
            <a:off x="3587877" y="2610898"/>
            <a:ext cx="1330221" cy="1119010"/>
          </a:xfrm>
          <a:prstGeom prst="roundRect">
            <a:avLst>
              <a:gd name="adj" fmla="val 3318"/>
            </a:avLst>
          </a:prstGeom>
          <a:solidFill>
            <a:srgbClr val="183C47">
              <a:alpha val="18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100">
                <a:solidFill>
                  <a:srgbClr val="FFFFFF"/>
                </a:solidFill>
                <a:latin typeface="Futura" pitchFamily="50" charset="0"/>
              </a:rPr>
              <a:t>HS2 – </a:t>
            </a:r>
          </a:p>
          <a:p>
            <a:pPr algn="ctr"/>
            <a:r>
              <a:rPr lang="en-GB" sz="1100">
                <a:solidFill>
                  <a:srgbClr val="FFFFFF"/>
                </a:solidFill>
                <a:latin typeface="Futura" pitchFamily="50" charset="0"/>
              </a:rPr>
              <a:t>A further two years work at least remaining</a:t>
            </a:r>
          </a:p>
          <a:p>
            <a:pPr algn="ctr"/>
            <a:endParaRPr lang="en-GB" sz="1200">
              <a:latin typeface="Futura" pitchFamily="50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1C19315-B539-4BD8-5F6F-F0D478DC65E9}"/>
              </a:ext>
            </a:extLst>
          </p:cNvPr>
          <p:cNvGrpSpPr/>
          <p:nvPr/>
        </p:nvGrpSpPr>
        <p:grpSpPr>
          <a:xfrm>
            <a:off x="3694307" y="1105941"/>
            <a:ext cx="961261" cy="1421105"/>
            <a:chOff x="6378245" y="1108723"/>
            <a:chExt cx="961261" cy="142110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D626C85-E788-B3D5-DE3D-22821013E87C}"/>
                </a:ext>
              </a:extLst>
            </p:cNvPr>
            <p:cNvGrpSpPr/>
            <p:nvPr/>
          </p:nvGrpSpPr>
          <p:grpSpPr>
            <a:xfrm>
              <a:off x="6378245" y="1108723"/>
              <a:ext cx="961261" cy="1421105"/>
              <a:chOff x="552042" y="1071791"/>
              <a:chExt cx="1520638" cy="2248074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E56059B-8CF0-96ED-FF22-F630BB2AB712}"/>
                  </a:ext>
                </a:extLst>
              </p:cNvPr>
              <p:cNvSpPr/>
              <p:nvPr/>
            </p:nvSpPr>
            <p:spPr bwMode="auto">
              <a:xfrm>
                <a:off x="893610" y="1392017"/>
                <a:ext cx="837502" cy="837502"/>
              </a:xfrm>
              <a:prstGeom prst="ellipse">
                <a:avLst/>
              </a:prstGeom>
              <a:solidFill>
                <a:srgbClr val="387C2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88FDADE3-9C15-8A02-F1FB-D59F65BA2C63}"/>
                  </a:ext>
                </a:extLst>
              </p:cNvPr>
              <p:cNvSpPr/>
              <p:nvPr/>
            </p:nvSpPr>
            <p:spPr bwMode="auto">
              <a:xfrm rot="2284502">
                <a:off x="552042" y="1071791"/>
                <a:ext cx="1520638" cy="1520638"/>
              </a:xfrm>
              <a:prstGeom prst="blockArc">
                <a:avLst>
                  <a:gd name="adj1" fmla="val 10800000"/>
                  <a:gd name="adj2" fmla="val 3314990"/>
                  <a:gd name="adj3" fmla="val 9491"/>
                </a:avLst>
              </a:prstGeom>
              <a:solidFill>
                <a:srgbClr val="387C2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6" name="Arrow: Right 35">
                <a:extLst>
                  <a:ext uri="{FF2B5EF4-FFF2-40B4-BE49-F238E27FC236}">
                    <a16:creationId xmlns:a16="http://schemas.microsoft.com/office/drawing/2014/main" id="{30F161B1-5B81-A630-7CF2-F0C9B97EEE30}"/>
                  </a:ext>
                </a:extLst>
              </p:cNvPr>
              <p:cNvSpPr/>
              <p:nvPr/>
            </p:nvSpPr>
            <p:spPr bwMode="auto">
              <a:xfrm rot="5400000">
                <a:off x="916476" y="2667717"/>
                <a:ext cx="872248" cy="432048"/>
              </a:xfrm>
              <a:prstGeom prst="rightArrow">
                <a:avLst>
                  <a:gd name="adj1" fmla="val 42056"/>
                  <a:gd name="adj2" fmla="val 66764"/>
                </a:avLst>
              </a:prstGeom>
              <a:solidFill>
                <a:srgbClr val="387C2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</p:grpSp>
        <p:pic>
          <p:nvPicPr>
            <p:cNvPr id="40" name="Graphic 39" descr="Train with solid fill">
              <a:extLst>
                <a:ext uri="{FF2B5EF4-FFF2-40B4-BE49-F238E27FC236}">
                  <a16:creationId xmlns:a16="http://schemas.microsoft.com/office/drawing/2014/main" id="{2DB3E1ED-C880-B431-6995-3E1F45FFE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58495" y="1380985"/>
              <a:ext cx="391707" cy="391707"/>
            </a:xfrm>
            <a:prstGeom prst="rect">
              <a:avLst/>
            </a:prstGeom>
          </p:spPr>
        </p:pic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EF46614-2081-1A05-AAE9-00F9AFB77FFC}"/>
              </a:ext>
            </a:extLst>
          </p:cNvPr>
          <p:cNvSpPr/>
          <p:nvPr/>
        </p:nvSpPr>
        <p:spPr bwMode="auto">
          <a:xfrm>
            <a:off x="3567205" y="5485171"/>
            <a:ext cx="1330221" cy="1119010"/>
          </a:xfrm>
          <a:prstGeom prst="roundRect">
            <a:avLst>
              <a:gd name="adj" fmla="val 3318"/>
            </a:avLst>
          </a:prstGeom>
          <a:solidFill>
            <a:srgbClr val="183C47">
              <a:alpha val="18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100">
                <a:solidFill>
                  <a:srgbClr val="FFFFFF"/>
                </a:solidFill>
                <a:latin typeface="Futura" pitchFamily="50" charset="0"/>
              </a:rPr>
              <a:t>Secured three-year position with Stirling Council on transportation services</a:t>
            </a:r>
          </a:p>
          <a:p>
            <a:pPr algn="ctr"/>
            <a:endParaRPr lang="en-GB" sz="1200">
              <a:latin typeface="Futura" pitchFamily="50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FDA4B01-4039-635B-473C-81DEF0272861}"/>
              </a:ext>
            </a:extLst>
          </p:cNvPr>
          <p:cNvSpPr txBox="1"/>
          <p:nvPr/>
        </p:nvSpPr>
        <p:spPr>
          <a:xfrm>
            <a:off x="132598" y="4639429"/>
            <a:ext cx="30672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GB" sz="3200" b="1">
                <a:solidFill>
                  <a:srgbClr val="FFFFFF"/>
                </a:solidFill>
                <a:latin typeface="Futura" pitchFamily="50" charset="0"/>
              </a:rPr>
              <a:t>Contract successes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89006B5-1D01-7FC6-4667-56A3B8ABF6A3}"/>
              </a:ext>
            </a:extLst>
          </p:cNvPr>
          <p:cNvSpPr/>
          <p:nvPr/>
        </p:nvSpPr>
        <p:spPr bwMode="auto">
          <a:xfrm>
            <a:off x="7448302" y="2610898"/>
            <a:ext cx="1330221" cy="1098412"/>
          </a:xfrm>
          <a:prstGeom prst="roundRect">
            <a:avLst>
              <a:gd name="adj" fmla="val 3318"/>
            </a:avLst>
          </a:prstGeom>
          <a:solidFill>
            <a:srgbClr val="183C47">
              <a:alpha val="18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100">
                <a:solidFill>
                  <a:srgbClr val="FFFFFF"/>
                </a:solidFill>
                <a:latin typeface="Futura" pitchFamily="50" charset="0"/>
              </a:rPr>
              <a:t>Tungsten West – strong contractual position with TW awaiting funding </a:t>
            </a:r>
          </a:p>
          <a:p>
            <a:pPr algn="ctr"/>
            <a:endParaRPr lang="en-GB" sz="1200">
              <a:latin typeface="Futura" pitchFamily="50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DB517B3-A1A4-7C81-533A-86C096DABAA7}"/>
              </a:ext>
            </a:extLst>
          </p:cNvPr>
          <p:cNvGrpSpPr/>
          <p:nvPr/>
        </p:nvGrpSpPr>
        <p:grpSpPr>
          <a:xfrm>
            <a:off x="7645894" y="1105941"/>
            <a:ext cx="961261" cy="1421105"/>
            <a:chOff x="8551697" y="1108723"/>
            <a:chExt cx="961261" cy="142110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B3B4EB8-0120-B439-359C-7E9F303DC5D2}"/>
                </a:ext>
              </a:extLst>
            </p:cNvPr>
            <p:cNvGrpSpPr/>
            <p:nvPr/>
          </p:nvGrpSpPr>
          <p:grpSpPr>
            <a:xfrm>
              <a:off x="8551697" y="1108723"/>
              <a:ext cx="961261" cy="1421105"/>
              <a:chOff x="552042" y="1071791"/>
              <a:chExt cx="1520638" cy="2248074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D16240E-4DA5-BFE6-41EA-EAABEBDEB4DD}"/>
                  </a:ext>
                </a:extLst>
              </p:cNvPr>
              <p:cNvSpPr/>
              <p:nvPr/>
            </p:nvSpPr>
            <p:spPr bwMode="auto">
              <a:xfrm>
                <a:off x="893610" y="1392017"/>
                <a:ext cx="837502" cy="837502"/>
              </a:xfrm>
              <a:prstGeom prst="ellipse">
                <a:avLst/>
              </a:prstGeom>
              <a:solidFill>
                <a:srgbClr val="387C2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5" name="Block Arc 54">
                <a:extLst>
                  <a:ext uri="{FF2B5EF4-FFF2-40B4-BE49-F238E27FC236}">
                    <a16:creationId xmlns:a16="http://schemas.microsoft.com/office/drawing/2014/main" id="{34B03A50-47C6-3E25-B3F7-72CA9CE8A643}"/>
                  </a:ext>
                </a:extLst>
              </p:cNvPr>
              <p:cNvSpPr/>
              <p:nvPr/>
            </p:nvSpPr>
            <p:spPr bwMode="auto">
              <a:xfrm rot="2284502">
                <a:off x="552042" y="1071791"/>
                <a:ext cx="1520638" cy="1520638"/>
              </a:xfrm>
              <a:prstGeom prst="blockArc">
                <a:avLst>
                  <a:gd name="adj1" fmla="val 10800000"/>
                  <a:gd name="adj2" fmla="val 3314990"/>
                  <a:gd name="adj3" fmla="val 9491"/>
                </a:avLst>
              </a:prstGeom>
              <a:solidFill>
                <a:srgbClr val="387C2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6" name="Arrow: Right 55">
                <a:extLst>
                  <a:ext uri="{FF2B5EF4-FFF2-40B4-BE49-F238E27FC236}">
                    <a16:creationId xmlns:a16="http://schemas.microsoft.com/office/drawing/2014/main" id="{70128D60-16C5-81AF-FA31-BC5614540BB6}"/>
                  </a:ext>
                </a:extLst>
              </p:cNvPr>
              <p:cNvSpPr/>
              <p:nvPr/>
            </p:nvSpPr>
            <p:spPr bwMode="auto">
              <a:xfrm rot="5400000">
                <a:off x="916476" y="2667717"/>
                <a:ext cx="872248" cy="432048"/>
              </a:xfrm>
              <a:prstGeom prst="rightArrow">
                <a:avLst>
                  <a:gd name="adj1" fmla="val 42056"/>
                  <a:gd name="adj2" fmla="val 66764"/>
                </a:avLst>
              </a:prstGeom>
              <a:solidFill>
                <a:srgbClr val="387C2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</p:grpSp>
        <p:pic>
          <p:nvPicPr>
            <p:cNvPr id="60" name="Graphic 59" descr="Raw Materials with solid fill">
              <a:extLst>
                <a:ext uri="{FF2B5EF4-FFF2-40B4-BE49-F238E27FC236}">
                  <a16:creationId xmlns:a16="http://schemas.microsoft.com/office/drawing/2014/main" id="{CCF73592-112D-B6A5-2EE1-CFF883008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31419" y="1350868"/>
              <a:ext cx="401878" cy="401878"/>
            </a:xfrm>
            <a:prstGeom prst="rect">
              <a:avLst/>
            </a:prstGeom>
          </p:spPr>
        </p:pic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25C351C-F956-B92C-78BC-19ACD2840C4F}"/>
              </a:ext>
            </a:extLst>
          </p:cNvPr>
          <p:cNvCxnSpPr>
            <a:cxnSpLocks/>
          </p:cNvCxnSpPr>
          <p:nvPr/>
        </p:nvCxnSpPr>
        <p:spPr>
          <a:xfrm>
            <a:off x="272480" y="3835524"/>
            <a:ext cx="9309670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69463CF-2EF2-29CE-E77F-D38680FE9B0B}"/>
              </a:ext>
            </a:extLst>
          </p:cNvPr>
          <p:cNvSpPr/>
          <p:nvPr/>
        </p:nvSpPr>
        <p:spPr bwMode="auto">
          <a:xfrm>
            <a:off x="5167166" y="5511499"/>
            <a:ext cx="1387371" cy="1140308"/>
          </a:xfrm>
          <a:prstGeom prst="roundRect">
            <a:avLst>
              <a:gd name="adj" fmla="val 3318"/>
            </a:avLst>
          </a:prstGeom>
          <a:solidFill>
            <a:srgbClr val="183C47">
              <a:alpha val="18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Futura" pitchFamily="50" charset="0"/>
              </a:rPr>
              <a:t>Renewal of five-year NEC position in Hong Kong for CLP Power Ltd </a:t>
            </a:r>
            <a:endParaRPr lang="en-GB" sz="1100">
              <a:solidFill>
                <a:srgbClr val="FFFFFF"/>
              </a:solidFill>
              <a:latin typeface="Futura" pitchFamily="50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DD7CCDC-AB5A-6658-4704-80A49B4361C2}"/>
              </a:ext>
            </a:extLst>
          </p:cNvPr>
          <p:cNvGrpSpPr/>
          <p:nvPr/>
        </p:nvGrpSpPr>
        <p:grpSpPr>
          <a:xfrm>
            <a:off x="5274344" y="4081975"/>
            <a:ext cx="961261" cy="1421105"/>
            <a:chOff x="6230721" y="4195168"/>
            <a:chExt cx="961261" cy="1421105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A64A74A-F604-5D61-4EF8-6481004A3991}"/>
                </a:ext>
              </a:extLst>
            </p:cNvPr>
            <p:cNvGrpSpPr/>
            <p:nvPr/>
          </p:nvGrpSpPr>
          <p:grpSpPr>
            <a:xfrm>
              <a:off x="6230721" y="4195168"/>
              <a:ext cx="961261" cy="1421105"/>
              <a:chOff x="552042" y="1071791"/>
              <a:chExt cx="1520638" cy="2248074"/>
            </a:xfrm>
            <a:solidFill>
              <a:srgbClr val="387C2B"/>
            </a:solidFill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2BFBEF65-94AF-C06E-3D56-F58204FBD418}"/>
                  </a:ext>
                </a:extLst>
              </p:cNvPr>
              <p:cNvSpPr/>
              <p:nvPr/>
            </p:nvSpPr>
            <p:spPr bwMode="auto">
              <a:xfrm>
                <a:off x="893610" y="1392017"/>
                <a:ext cx="837502" cy="837502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5" name="Block Arc 64">
                <a:extLst>
                  <a:ext uri="{FF2B5EF4-FFF2-40B4-BE49-F238E27FC236}">
                    <a16:creationId xmlns:a16="http://schemas.microsoft.com/office/drawing/2014/main" id="{EEBD69D4-2F40-6182-4503-17BF8C67F7ED}"/>
                  </a:ext>
                </a:extLst>
              </p:cNvPr>
              <p:cNvSpPr/>
              <p:nvPr/>
            </p:nvSpPr>
            <p:spPr bwMode="auto">
              <a:xfrm rot="2284502">
                <a:off x="552042" y="1071791"/>
                <a:ext cx="1520638" cy="1520638"/>
              </a:xfrm>
              <a:prstGeom prst="blockArc">
                <a:avLst>
                  <a:gd name="adj1" fmla="val 10800000"/>
                  <a:gd name="adj2" fmla="val 3314990"/>
                  <a:gd name="adj3" fmla="val 9491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6" name="Arrow: Right 65">
                <a:extLst>
                  <a:ext uri="{FF2B5EF4-FFF2-40B4-BE49-F238E27FC236}">
                    <a16:creationId xmlns:a16="http://schemas.microsoft.com/office/drawing/2014/main" id="{96214FE2-D48A-E1B6-4FA1-2AA74B9FF841}"/>
                  </a:ext>
                </a:extLst>
              </p:cNvPr>
              <p:cNvSpPr/>
              <p:nvPr/>
            </p:nvSpPr>
            <p:spPr bwMode="auto">
              <a:xfrm rot="5400000">
                <a:off x="916476" y="2667717"/>
                <a:ext cx="872248" cy="432048"/>
              </a:xfrm>
              <a:prstGeom prst="rightArrow">
                <a:avLst>
                  <a:gd name="adj1" fmla="val 42056"/>
                  <a:gd name="adj2" fmla="val 66764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</p:grpSp>
        <p:pic>
          <p:nvPicPr>
            <p:cNvPr id="4" name="Graphic 3" descr="Mining tools with solid fill">
              <a:extLst>
                <a:ext uri="{FF2B5EF4-FFF2-40B4-BE49-F238E27FC236}">
                  <a16:creationId xmlns:a16="http://schemas.microsoft.com/office/drawing/2014/main" id="{34F32556-81BE-37C6-E4CE-87D1C8C3D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55357" y="4504291"/>
              <a:ext cx="315672" cy="315672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63B28181-DA98-3520-A276-29DDDF3FD1AB}"/>
              </a:ext>
            </a:extLst>
          </p:cNvPr>
          <p:cNvSpPr txBox="1">
            <a:spLocks/>
          </p:cNvSpPr>
          <p:nvPr/>
        </p:nvSpPr>
        <p:spPr>
          <a:xfrm>
            <a:off x="272480" y="332656"/>
            <a:ext cx="5760640" cy="540000"/>
          </a:xfrm>
          <a:prstGeom prst="rect">
            <a:avLst/>
          </a:prstGeom>
          <a:noFill/>
        </p:spPr>
        <p:txBody>
          <a:bodyPr vert="horz" lIns="0" tIns="36000" rIns="108000" bIns="36000" rtlCol="0" anchor="ctr">
            <a:noAutofit/>
          </a:bodyPr>
          <a:lstStyle>
            <a:lvl1pPr algn="l" defTabSz="914423" rtl="0" eaLnBrk="1" latinLnBrk="0" hangingPunct="1">
              <a:spcBef>
                <a:spcPct val="0"/>
              </a:spcBef>
              <a:buNone/>
              <a:defRPr sz="2200" b="0" kern="1200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defRPr>
            </a:lvl1pPr>
          </a:lstStyle>
          <a:p>
            <a:pPr marL="228600">
              <a:lnSpc>
                <a:spcPts val="2600"/>
              </a:lnSpc>
              <a:spcAft>
                <a:spcPts val="595"/>
              </a:spcAft>
              <a:defRPr/>
            </a:pPr>
            <a:r>
              <a:rPr lang="en-US" b="1" i="1">
                <a:latin typeface="Futura"/>
                <a:ea typeface="ヒラギノ角ゴ Pro W3" pitchFamily="-112" charset="-128"/>
              </a:rPr>
              <a:t>Services – </a:t>
            </a:r>
            <a:r>
              <a:rPr lang="en-US" i="1">
                <a:ea typeface="ヒラギノ角ゴ Pro W3" pitchFamily="-112" charset="-128"/>
              </a:rPr>
              <a:t>Growth opportunities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CCDD5F8-1540-CD62-D064-71DCA6614F4F}"/>
              </a:ext>
            </a:extLst>
          </p:cNvPr>
          <p:cNvSpPr/>
          <p:nvPr/>
        </p:nvSpPr>
        <p:spPr bwMode="auto">
          <a:xfrm>
            <a:off x="6720323" y="5520991"/>
            <a:ext cx="1491328" cy="1140308"/>
          </a:xfrm>
          <a:prstGeom prst="roundRect">
            <a:avLst>
              <a:gd name="adj" fmla="val 3318"/>
            </a:avLst>
          </a:prstGeom>
          <a:solidFill>
            <a:srgbClr val="183C47">
              <a:alpha val="18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Futura" pitchFamily="50" charset="0"/>
              </a:rPr>
              <a:t>Materials handling contract secured for five years for Yorkshire Water</a:t>
            </a:r>
            <a:endParaRPr lang="en-GB" sz="1100">
              <a:solidFill>
                <a:srgbClr val="FFFFFF"/>
              </a:solidFill>
              <a:latin typeface="Futura" pitchFamily="50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D10A21-3D09-2998-5F0F-FC24BF1C7551}"/>
              </a:ext>
            </a:extLst>
          </p:cNvPr>
          <p:cNvGrpSpPr/>
          <p:nvPr/>
        </p:nvGrpSpPr>
        <p:grpSpPr>
          <a:xfrm>
            <a:off x="3726249" y="4081975"/>
            <a:ext cx="961261" cy="1421105"/>
            <a:chOff x="4488249" y="4216465"/>
            <a:chExt cx="961261" cy="142110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0DAA390-F8E1-08B0-8EED-8D9C3120EFF4}"/>
                </a:ext>
              </a:extLst>
            </p:cNvPr>
            <p:cNvGrpSpPr/>
            <p:nvPr/>
          </p:nvGrpSpPr>
          <p:grpSpPr>
            <a:xfrm>
              <a:off x="4488249" y="4216465"/>
              <a:ext cx="961261" cy="1421105"/>
              <a:chOff x="552042" y="1071791"/>
              <a:chExt cx="1520638" cy="2248074"/>
            </a:xfrm>
            <a:solidFill>
              <a:srgbClr val="387C2B"/>
            </a:solidFill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68C1CBD-0F63-E145-440A-54B480B85E26}"/>
                  </a:ext>
                </a:extLst>
              </p:cNvPr>
              <p:cNvSpPr/>
              <p:nvPr/>
            </p:nvSpPr>
            <p:spPr bwMode="auto">
              <a:xfrm>
                <a:off x="893610" y="1392017"/>
                <a:ext cx="837502" cy="837502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3" name="Block Arc 42">
                <a:extLst>
                  <a:ext uri="{FF2B5EF4-FFF2-40B4-BE49-F238E27FC236}">
                    <a16:creationId xmlns:a16="http://schemas.microsoft.com/office/drawing/2014/main" id="{A450D8BF-5296-3EFD-CD91-08ADAF0D80EF}"/>
                  </a:ext>
                </a:extLst>
              </p:cNvPr>
              <p:cNvSpPr/>
              <p:nvPr/>
            </p:nvSpPr>
            <p:spPr bwMode="auto">
              <a:xfrm rot="2284502">
                <a:off x="552042" y="1071791"/>
                <a:ext cx="1520638" cy="1520638"/>
              </a:xfrm>
              <a:prstGeom prst="blockArc">
                <a:avLst>
                  <a:gd name="adj1" fmla="val 10800000"/>
                  <a:gd name="adj2" fmla="val 3314990"/>
                  <a:gd name="adj3" fmla="val 9491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4" name="Arrow: Right 43">
                <a:extLst>
                  <a:ext uri="{FF2B5EF4-FFF2-40B4-BE49-F238E27FC236}">
                    <a16:creationId xmlns:a16="http://schemas.microsoft.com/office/drawing/2014/main" id="{63DC15BF-244D-F2EA-1E3A-F9F011473B34}"/>
                  </a:ext>
                </a:extLst>
              </p:cNvPr>
              <p:cNvSpPr/>
              <p:nvPr/>
            </p:nvSpPr>
            <p:spPr bwMode="auto">
              <a:xfrm rot="5400000">
                <a:off x="916476" y="2667717"/>
                <a:ext cx="872248" cy="432048"/>
              </a:xfrm>
              <a:prstGeom prst="rightArrow">
                <a:avLst>
                  <a:gd name="adj1" fmla="val 42056"/>
                  <a:gd name="adj2" fmla="val 66764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</p:grpSp>
        <p:pic>
          <p:nvPicPr>
            <p:cNvPr id="18" name="Graphic 17" descr="Steering Wheel with solid fill">
              <a:extLst>
                <a:ext uri="{FF2B5EF4-FFF2-40B4-BE49-F238E27FC236}">
                  <a16:creationId xmlns:a16="http://schemas.microsoft.com/office/drawing/2014/main" id="{81AA6B10-8AD8-AC50-A064-5B4E907EB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750921" y="4481103"/>
              <a:ext cx="427578" cy="427578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BC241F-E135-454E-82A4-9075993C9EF1}"/>
              </a:ext>
            </a:extLst>
          </p:cNvPr>
          <p:cNvGrpSpPr/>
          <p:nvPr/>
        </p:nvGrpSpPr>
        <p:grpSpPr>
          <a:xfrm>
            <a:off x="6822438" y="4081975"/>
            <a:ext cx="961261" cy="1421105"/>
            <a:chOff x="8022588" y="4147510"/>
            <a:chExt cx="961261" cy="142110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32EF9C8-9347-5668-EA05-0CCE6F7FB621}"/>
                </a:ext>
              </a:extLst>
            </p:cNvPr>
            <p:cNvGrpSpPr/>
            <p:nvPr/>
          </p:nvGrpSpPr>
          <p:grpSpPr>
            <a:xfrm>
              <a:off x="8022588" y="4147510"/>
              <a:ext cx="961261" cy="1421105"/>
              <a:chOff x="552042" y="1071791"/>
              <a:chExt cx="1520638" cy="2248074"/>
            </a:xfrm>
            <a:solidFill>
              <a:srgbClr val="387C2B"/>
            </a:solidFill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7A92EAE-9D06-A842-0F86-63E2E51723B8}"/>
                  </a:ext>
                </a:extLst>
              </p:cNvPr>
              <p:cNvSpPr/>
              <p:nvPr/>
            </p:nvSpPr>
            <p:spPr bwMode="auto">
              <a:xfrm>
                <a:off x="893610" y="1392017"/>
                <a:ext cx="837502" cy="837502"/>
              </a:xfrm>
              <a:prstGeom prst="ellips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" name="Block Arc 6">
                <a:extLst>
                  <a:ext uri="{FF2B5EF4-FFF2-40B4-BE49-F238E27FC236}">
                    <a16:creationId xmlns:a16="http://schemas.microsoft.com/office/drawing/2014/main" id="{2A391F0B-8E37-CC65-EEE4-D2B64B1E22B5}"/>
                  </a:ext>
                </a:extLst>
              </p:cNvPr>
              <p:cNvSpPr/>
              <p:nvPr/>
            </p:nvSpPr>
            <p:spPr bwMode="auto">
              <a:xfrm rot="2284502">
                <a:off x="552042" y="1071791"/>
                <a:ext cx="1520638" cy="1520638"/>
              </a:xfrm>
              <a:prstGeom prst="blockArc">
                <a:avLst>
                  <a:gd name="adj1" fmla="val 10800000"/>
                  <a:gd name="adj2" fmla="val 3314990"/>
                  <a:gd name="adj3" fmla="val 9491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02200C87-5931-0E84-D0E6-DED1FBD4773C}"/>
                  </a:ext>
                </a:extLst>
              </p:cNvPr>
              <p:cNvSpPr/>
              <p:nvPr/>
            </p:nvSpPr>
            <p:spPr bwMode="auto">
              <a:xfrm rot="5400000">
                <a:off x="916476" y="2667717"/>
                <a:ext cx="872248" cy="432048"/>
              </a:xfrm>
              <a:prstGeom prst="rightArrow">
                <a:avLst>
                  <a:gd name="adj1" fmla="val 42056"/>
                  <a:gd name="adj2" fmla="val 66764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/>
              </a:p>
            </p:txBody>
          </p:sp>
        </p:grpSp>
        <p:pic>
          <p:nvPicPr>
            <p:cNvPr id="20" name="Graphic 19" descr="Robot Hand with solid fill">
              <a:extLst>
                <a:ext uri="{FF2B5EF4-FFF2-40B4-BE49-F238E27FC236}">
                  <a16:creationId xmlns:a16="http://schemas.microsoft.com/office/drawing/2014/main" id="{A370D916-9132-9F86-46ED-6ECF1150D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356189" y="4414554"/>
              <a:ext cx="366174" cy="366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269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92116BDD-7333-FDC9-15BF-981C61A4E5B3}"/>
              </a:ext>
            </a:extLst>
          </p:cNvPr>
          <p:cNvSpPr/>
          <p:nvPr/>
        </p:nvSpPr>
        <p:spPr bwMode="auto">
          <a:xfrm>
            <a:off x="179974" y="1689102"/>
            <a:ext cx="3053981" cy="371507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55A9919-DD5A-9D5B-8B49-11A29E53AF6D}"/>
              </a:ext>
            </a:extLst>
          </p:cNvPr>
          <p:cNvSpPr txBox="1">
            <a:spLocks/>
          </p:cNvSpPr>
          <p:nvPr/>
        </p:nvSpPr>
        <p:spPr>
          <a:xfrm>
            <a:off x="8481392" y="6561368"/>
            <a:ext cx="1170000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38E25BE-46A3-40F4-9A1D-898419310444}" type="slidenum">
              <a:rPr lang="en-GB" sz="800">
                <a:solidFill>
                  <a:schemeClr val="bg1"/>
                </a:solidFill>
                <a:cs typeface="Futura Medium" panose="020B0602020204020303" pitchFamily="34" charset="-79"/>
              </a:rPr>
              <a:pPr algn="r"/>
              <a:t>5</a:t>
            </a:fld>
            <a:endParaRPr lang="en-GB" sz="800">
              <a:solidFill>
                <a:schemeClr val="bg1"/>
              </a:solidFill>
              <a:cs typeface="Futura Medium" panose="020B0602020204020303" pitchFamily="34" charset="-79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69401ED-0739-C2F2-B175-052056C62648}"/>
              </a:ext>
            </a:extLst>
          </p:cNvPr>
          <p:cNvSpPr txBox="1">
            <a:spLocks/>
          </p:cNvSpPr>
          <p:nvPr/>
        </p:nvSpPr>
        <p:spPr>
          <a:xfrm>
            <a:off x="272480" y="332656"/>
            <a:ext cx="5760640" cy="540000"/>
          </a:xfrm>
          <a:prstGeom prst="rect">
            <a:avLst/>
          </a:prstGeom>
          <a:noFill/>
        </p:spPr>
        <p:txBody>
          <a:bodyPr vert="horz" lIns="0" tIns="36000" rIns="108000" bIns="36000" rtlCol="0" anchor="ctr">
            <a:noAutofit/>
          </a:bodyPr>
          <a:lstStyle>
            <a:lvl1pPr algn="l" defTabSz="914423" rtl="0" eaLnBrk="1" latinLnBrk="0" hangingPunct="1">
              <a:spcBef>
                <a:spcPct val="0"/>
              </a:spcBef>
              <a:buNone/>
              <a:defRPr sz="2200" b="0" kern="1200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defRPr>
            </a:lvl1pPr>
          </a:lstStyle>
          <a:p>
            <a:pPr marL="228600">
              <a:lnSpc>
                <a:spcPts val="2600"/>
              </a:lnSpc>
              <a:spcAft>
                <a:spcPts val="595"/>
              </a:spcAft>
              <a:defRPr/>
            </a:pPr>
            <a:r>
              <a:rPr lang="en-US" b="1" i="1">
                <a:latin typeface="Futura"/>
                <a:ea typeface="ヒラギノ角ゴ Pro W3" pitchFamily="-112" charset="-128"/>
              </a:rPr>
              <a:t>Hargreaves Land – </a:t>
            </a:r>
            <a:r>
              <a:rPr lang="en-US" i="1">
                <a:latin typeface="Futura"/>
                <a:ea typeface="ヒラギノ角ゴ Pro W3" pitchFamily="-112" charset="-128"/>
              </a:rPr>
              <a:t>Key Events FY24</a:t>
            </a:r>
            <a:endParaRPr lang="en-US" i="1">
              <a:ea typeface="ヒラギノ角ゴ Pro W3" pitchFamily="-112" charset="-128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D6650D7-F2B8-4B8E-DD7C-32DF5B5F8F8C}"/>
              </a:ext>
            </a:extLst>
          </p:cNvPr>
          <p:cNvSpPr txBox="1">
            <a:spLocks/>
          </p:cNvSpPr>
          <p:nvPr/>
        </p:nvSpPr>
        <p:spPr>
          <a:xfrm>
            <a:off x="222732" y="1794086"/>
            <a:ext cx="3063166" cy="667278"/>
          </a:xfrm>
          <a:prstGeom prst="rect">
            <a:avLst/>
          </a:prstGeom>
        </p:spPr>
        <p:txBody>
          <a:bodyPr vert="horz" lIns="108000" tIns="0" rIns="108000" bIns="0" rtlCol="0">
            <a:normAutofit/>
          </a:bodyPr>
          <a:lstStyle>
            <a:lvl1pPr marL="180980" indent="-180980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381010" indent="-19844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2pPr>
            <a:lvl3pPr marL="592152" indent="-19844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3pPr>
            <a:lvl4pPr marL="779482" indent="-17939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4pPr>
            <a:lvl5pPr marL="990624" indent="-19209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Sale of Westfield EFW Ground Lease Investment</a:t>
            </a:r>
            <a:endParaRPr lang="en-GB" b="1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0D04B838-BBB5-864D-24B8-4F0F953819EB}"/>
              </a:ext>
            </a:extLst>
          </p:cNvPr>
          <p:cNvSpPr txBox="1">
            <a:spLocks/>
          </p:cNvSpPr>
          <p:nvPr/>
        </p:nvSpPr>
        <p:spPr>
          <a:xfrm>
            <a:off x="375166" y="2461364"/>
            <a:ext cx="2932346" cy="1735733"/>
          </a:xfrm>
          <a:prstGeom prst="rect">
            <a:avLst/>
          </a:prstGeom>
        </p:spPr>
        <p:txBody>
          <a:bodyPr vert="horz" lIns="108000" tIns="0" rIns="108000" bIns="0" rtlCol="0">
            <a:normAutofit/>
          </a:bodyPr>
          <a:lstStyle>
            <a:lvl1pPr marL="180980" indent="-180980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381010" indent="-19844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2pPr>
            <a:lvl3pPr marL="592152" indent="-19844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3pPr>
            <a:lvl4pPr marL="779482" indent="-17939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4pPr>
            <a:lvl5pPr marL="990624" indent="-19209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1200" dirty="0">
                <a:solidFill>
                  <a:schemeClr val="bg1"/>
                </a:solidFill>
              </a:rPr>
              <a:t>50-year ground lease investment</a:t>
            </a:r>
          </a:p>
          <a:p>
            <a:pPr>
              <a:buClr>
                <a:schemeClr val="bg1"/>
              </a:buClr>
            </a:pPr>
            <a:r>
              <a:rPr lang="en-US" sz="1200" dirty="0">
                <a:solidFill>
                  <a:schemeClr val="bg1"/>
                </a:solidFill>
              </a:rPr>
              <a:t>Net consideration </a:t>
            </a:r>
            <a:r>
              <a:rPr lang="en-US" sz="1200" dirty="0"/>
              <a:t>	£7.6m</a:t>
            </a:r>
          </a:p>
          <a:p>
            <a:pPr>
              <a:buClr>
                <a:schemeClr val="bg1"/>
              </a:buClr>
            </a:pPr>
            <a:r>
              <a:rPr lang="en-US" sz="1200" dirty="0"/>
              <a:t>Investment yield 	5.3%</a:t>
            </a:r>
            <a:endParaRPr lang="en-GB" sz="1200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73FD1FF-8406-AEE9-DA30-52933FD7F049}"/>
              </a:ext>
            </a:extLst>
          </p:cNvPr>
          <p:cNvSpPr txBox="1">
            <a:spLocks/>
          </p:cNvSpPr>
          <p:nvPr/>
        </p:nvSpPr>
        <p:spPr>
          <a:xfrm>
            <a:off x="3387462" y="1734392"/>
            <a:ext cx="3026100" cy="590901"/>
          </a:xfrm>
          <a:prstGeom prst="rect">
            <a:avLst/>
          </a:prstGeom>
        </p:spPr>
        <p:txBody>
          <a:bodyPr/>
          <a:lstStyle>
            <a:lvl1pPr marL="180980" indent="-180980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381010" indent="-19844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2pPr>
            <a:lvl3pPr marL="592152" indent="-19844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3pPr>
            <a:lvl4pPr marL="779482" indent="-17939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4pPr>
            <a:lvl5pPr marL="990624" indent="-19209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Sale of Residential site Maltby, Rotherham</a:t>
            </a:r>
            <a:endParaRPr lang="en-GB" b="1" dirty="0"/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36CFC875-E775-729D-5503-38C3EFBD24E9}"/>
              </a:ext>
            </a:extLst>
          </p:cNvPr>
          <p:cNvSpPr txBox="1">
            <a:spLocks/>
          </p:cNvSpPr>
          <p:nvPr/>
        </p:nvSpPr>
        <p:spPr>
          <a:xfrm>
            <a:off x="3433012" y="2418135"/>
            <a:ext cx="2777049" cy="1561225"/>
          </a:xfrm>
          <a:prstGeom prst="rect">
            <a:avLst/>
          </a:prstGeom>
        </p:spPr>
        <p:txBody>
          <a:bodyPr/>
          <a:lstStyle>
            <a:lvl1pPr marL="180980" indent="-180980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381010" indent="-19844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2pPr>
            <a:lvl3pPr marL="592152" indent="-19844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3pPr>
            <a:lvl4pPr marL="779482" indent="-17939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4pPr>
            <a:lvl5pPr marL="990624" indent="-19209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1200" dirty="0"/>
              <a:t>Planning permission secured for 185 plots</a:t>
            </a:r>
          </a:p>
          <a:p>
            <a:pPr>
              <a:buClr>
                <a:schemeClr val="bg1"/>
              </a:buClr>
            </a:pPr>
            <a:r>
              <a:rPr lang="en-US" sz="1200" dirty="0"/>
              <a:t>Net consideration £4.9m</a:t>
            </a:r>
            <a:endParaRPr lang="en-GB" sz="1200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8F1B34B2-D7DD-ACC8-7F71-E700B44ADF15}"/>
              </a:ext>
            </a:extLst>
          </p:cNvPr>
          <p:cNvSpPr txBox="1">
            <a:spLocks/>
          </p:cNvSpPr>
          <p:nvPr/>
        </p:nvSpPr>
        <p:spPr>
          <a:xfrm>
            <a:off x="6379154" y="1681855"/>
            <a:ext cx="3229108" cy="920322"/>
          </a:xfrm>
          <a:prstGeom prst="rect">
            <a:avLst/>
          </a:prstGeom>
        </p:spPr>
        <p:txBody>
          <a:bodyPr/>
          <a:lstStyle>
            <a:lvl1pPr marL="180980" indent="-180980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381010" indent="-19844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2pPr>
            <a:lvl3pPr marL="592152" indent="-19844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3pPr>
            <a:lvl4pPr marL="779482" indent="-17939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4pPr>
            <a:lvl5pPr marL="990624" indent="-19209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Continued Development of Renewables Asset Portfolio</a:t>
            </a:r>
            <a:endParaRPr lang="en-GB" b="1" dirty="0"/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4C212AB9-B154-8061-5177-A8745DC7D643}"/>
              </a:ext>
            </a:extLst>
          </p:cNvPr>
          <p:cNvSpPr txBox="1">
            <a:spLocks/>
          </p:cNvSpPr>
          <p:nvPr/>
        </p:nvSpPr>
        <p:spPr>
          <a:xfrm>
            <a:off x="6678415" y="2374339"/>
            <a:ext cx="2805712" cy="996924"/>
          </a:xfrm>
          <a:prstGeom prst="rect">
            <a:avLst/>
          </a:prstGeom>
        </p:spPr>
        <p:txBody>
          <a:bodyPr/>
          <a:lstStyle>
            <a:lvl1pPr marL="180980" indent="-180980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381010" indent="-19844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2pPr>
            <a:lvl3pPr marL="592152" indent="-19844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3pPr>
            <a:lvl4pPr marL="779482" indent="-17939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4pPr>
            <a:lvl5pPr marL="990624" indent="-19209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1200" dirty="0"/>
              <a:t>Renewables rental income rose to £</a:t>
            </a:r>
            <a:r>
              <a:rPr lang="en-US" sz="1200" dirty="0">
                <a:solidFill>
                  <a:schemeClr val="bg1"/>
                </a:solidFill>
              </a:rPr>
              <a:t>798k p.a. (FY23 £230k)</a:t>
            </a:r>
          </a:p>
          <a:p>
            <a:pPr>
              <a:buClr>
                <a:schemeClr val="bg1"/>
              </a:buClr>
            </a:pPr>
            <a:r>
              <a:rPr lang="en-US" sz="1200" dirty="0">
                <a:solidFill>
                  <a:schemeClr val="bg1"/>
                </a:solidFill>
              </a:rPr>
              <a:t>Three further renewables agreements </a:t>
            </a:r>
            <a:r>
              <a:rPr lang="en-US" sz="1200" dirty="0"/>
              <a:t>exchanged (510MW) in FY24</a:t>
            </a:r>
          </a:p>
          <a:p>
            <a:endParaRPr lang="en-US" dirty="0"/>
          </a:p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C719F0B-9BE9-48DC-469D-093686B58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74" y="3560757"/>
            <a:ext cx="2610827" cy="157604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AC005F8-BD8F-392E-B3F5-A642847E1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565" y="3544143"/>
            <a:ext cx="2189945" cy="162475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EC6F809-D601-76AC-76FE-BF8D0E254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006" y="3470561"/>
            <a:ext cx="1634889" cy="169039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A5CAA9D-B18E-CA77-43F2-5E9A9D4422F9}"/>
              </a:ext>
            </a:extLst>
          </p:cNvPr>
          <p:cNvSpPr/>
          <p:nvPr/>
        </p:nvSpPr>
        <p:spPr bwMode="auto">
          <a:xfrm>
            <a:off x="3381069" y="1689102"/>
            <a:ext cx="3053981" cy="371507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641A84-F262-901D-252C-CAC2A2FA3AB6}"/>
              </a:ext>
            </a:extLst>
          </p:cNvPr>
          <p:cNvSpPr/>
          <p:nvPr/>
        </p:nvSpPr>
        <p:spPr bwMode="auto">
          <a:xfrm>
            <a:off x="6554281" y="1697041"/>
            <a:ext cx="3053981" cy="371507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83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69401ED-0739-C2F2-B175-052056C62648}"/>
              </a:ext>
            </a:extLst>
          </p:cNvPr>
          <p:cNvSpPr txBox="1">
            <a:spLocks/>
          </p:cNvSpPr>
          <p:nvPr/>
        </p:nvSpPr>
        <p:spPr>
          <a:xfrm>
            <a:off x="210584" y="286047"/>
            <a:ext cx="7476353" cy="540000"/>
          </a:xfrm>
          <a:prstGeom prst="rect">
            <a:avLst/>
          </a:prstGeom>
          <a:noFill/>
        </p:spPr>
        <p:txBody>
          <a:bodyPr vert="horz" lIns="0" tIns="36000" rIns="108000" bIns="36000" rtlCol="0" anchor="ctr">
            <a:noAutofit/>
          </a:bodyPr>
          <a:lstStyle>
            <a:lvl1pPr algn="l" defTabSz="914423" rtl="0" eaLnBrk="1" latinLnBrk="0" hangingPunct="1">
              <a:spcBef>
                <a:spcPct val="0"/>
              </a:spcBef>
              <a:buNone/>
              <a:defRPr sz="2200" b="0" kern="1200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defRPr>
            </a:lvl1pPr>
          </a:lstStyle>
          <a:p>
            <a:pPr marL="228600">
              <a:lnSpc>
                <a:spcPts val="2600"/>
              </a:lnSpc>
              <a:spcAft>
                <a:spcPts val="595"/>
              </a:spcAft>
              <a:defRPr/>
            </a:pPr>
            <a:r>
              <a:rPr lang="en-US" b="1" i="1">
                <a:latin typeface="Futura"/>
                <a:ea typeface="ヒラギノ角ゴ Pro W3" pitchFamily="-112" charset="-128"/>
              </a:rPr>
              <a:t>Hargreaves Land – </a:t>
            </a:r>
            <a:r>
              <a:rPr lang="en-US" i="1">
                <a:latin typeface="Futura"/>
                <a:ea typeface="ヒラギノ角ゴ Pro W3" pitchFamily="-112" charset="-128"/>
              </a:rPr>
              <a:t>Renewables portfolio</a:t>
            </a:r>
            <a:endParaRPr lang="en-US" i="1">
              <a:ea typeface="ヒラギノ角ゴ Pro W3" pitchFamily="-112" charset="-12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C37EDF-3092-AD1E-867F-0496CD763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872576"/>
              </p:ext>
            </p:extLst>
          </p:nvPr>
        </p:nvGraphicFramePr>
        <p:xfrm>
          <a:off x="398974" y="894131"/>
          <a:ext cx="5916986" cy="3127331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1200399">
                  <a:extLst>
                    <a:ext uri="{9D8B030D-6E8A-4147-A177-3AD203B41FA5}">
                      <a16:colId xmlns:a16="http://schemas.microsoft.com/office/drawing/2014/main" val="679606683"/>
                    </a:ext>
                  </a:extLst>
                </a:gridCol>
                <a:gridCol w="1455919">
                  <a:extLst>
                    <a:ext uri="{9D8B030D-6E8A-4147-A177-3AD203B41FA5}">
                      <a16:colId xmlns:a16="http://schemas.microsoft.com/office/drawing/2014/main" val="188490638"/>
                    </a:ext>
                  </a:extLst>
                </a:gridCol>
                <a:gridCol w="1227832">
                  <a:extLst>
                    <a:ext uri="{9D8B030D-6E8A-4147-A177-3AD203B41FA5}">
                      <a16:colId xmlns:a16="http://schemas.microsoft.com/office/drawing/2014/main" val="3167958136"/>
                    </a:ext>
                  </a:extLst>
                </a:gridCol>
                <a:gridCol w="1016418">
                  <a:extLst>
                    <a:ext uri="{9D8B030D-6E8A-4147-A177-3AD203B41FA5}">
                      <a16:colId xmlns:a16="http://schemas.microsoft.com/office/drawing/2014/main" val="3072832223"/>
                    </a:ext>
                  </a:extLst>
                </a:gridCol>
                <a:gridCol w="1016418">
                  <a:extLst>
                    <a:ext uri="{9D8B030D-6E8A-4147-A177-3AD203B41FA5}">
                      <a16:colId xmlns:a16="http://schemas.microsoft.com/office/drawing/2014/main" val="2221209096"/>
                    </a:ext>
                  </a:extLst>
                </a:gridCol>
              </a:tblGrid>
              <a:tr h="268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kern="120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S</a:t>
                      </a: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tatus</a:t>
                      </a:r>
                    </a:p>
                  </a:txBody>
                  <a:tcPr marL="0" marR="0" marT="0" marB="0" anchor="ctr">
                    <a:solidFill>
                      <a:srgbClr val="183C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200" b="1" kern="1200">
                        <a:solidFill>
                          <a:srgbClr val="FFFFFF"/>
                        </a:solidFill>
                        <a:effectLst/>
                        <a:latin typeface="Myriad Pro"/>
                        <a:ea typeface="Batang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183C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200" b="1" kern="1200">
                        <a:solidFill>
                          <a:schemeClr val="bg1"/>
                        </a:solidFill>
                        <a:effectLst/>
                        <a:latin typeface="Myriad Pro"/>
                        <a:ea typeface="Batang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183C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kern="120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  <a:ea typeface="Batang" panose="02030600000101010101" pitchFamily="18" charset="-127"/>
                          <a:cs typeface="+mn-cs"/>
                        </a:rPr>
                        <a:t>Book Value</a:t>
                      </a:r>
                      <a:endParaRPr lang="en-GB" sz="1200" b="1" i="1" kern="1200"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183C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kern="1200"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  <a:ea typeface="Batang" panose="02030600000101010101" pitchFamily="18" charset="-127"/>
                          <a:cs typeface="+mn-cs"/>
                        </a:rPr>
                        <a:t>Independent Valuation</a:t>
                      </a:r>
                      <a:endParaRPr lang="en-GB" sz="1200" b="1" i="1" kern="1200"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183C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733055"/>
                  </a:ext>
                </a:extLst>
              </a:tr>
              <a:tr h="2012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kern="120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O</a:t>
                      </a:r>
                      <a:r>
                        <a:rPr lang="en-GB" sz="1200" b="0" i="1" kern="120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PERATIONAL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87C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kern="120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2 Windfarms</a:t>
                      </a:r>
                    </a:p>
                    <a:p>
                      <a:pPr algn="ctr" fontAlgn="ctr"/>
                      <a:r>
                        <a:rPr lang="en-US" sz="1200" b="0" i="1" kern="120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2 Access Agreements</a:t>
                      </a:r>
                      <a:endParaRPr lang="en-GB" sz="1200" b="0" i="1" kern="1200">
                        <a:solidFill>
                          <a:srgbClr val="FFFFFF"/>
                        </a:solidFill>
                        <a:effectLst/>
                        <a:latin typeface="Myriad Pro"/>
                        <a:ea typeface="Batang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87C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kern="1200">
                          <a:solidFill>
                            <a:schemeClr val="bg1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216 MW</a:t>
                      </a:r>
                      <a:endParaRPr lang="en-GB" sz="1200" b="0" i="1" kern="1200"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87C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1" kern="120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£7.4m</a:t>
                      </a:r>
                      <a:endParaRPr lang="en-GB" sz="1200" b="0" i="1" kern="1200">
                        <a:solidFill>
                          <a:srgbClr val="FFFFFF"/>
                        </a:solidFill>
                        <a:effectLst/>
                        <a:latin typeface="Myriad Pro"/>
                        <a:ea typeface="Batang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387C2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1" kern="120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£27m-£29m</a:t>
                      </a:r>
                      <a:endParaRPr lang="en-GB" sz="1200" b="0" i="1" kern="1200">
                        <a:solidFill>
                          <a:srgbClr val="FFFFFF"/>
                        </a:solidFill>
                        <a:effectLst/>
                        <a:latin typeface="Myriad Pro"/>
                        <a:ea typeface="Batang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387C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233525"/>
                  </a:ext>
                </a:extLst>
              </a:tr>
              <a:tr h="2012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kern="120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UNDER CONSTRUCTION</a:t>
                      </a:r>
                      <a:endParaRPr lang="en-GB" sz="1200" b="0" i="1" kern="1200">
                        <a:solidFill>
                          <a:srgbClr val="FFFFFF"/>
                        </a:solidFill>
                        <a:effectLst/>
                        <a:latin typeface="Myriad Pro"/>
                        <a:ea typeface="Batang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87C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kern="120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1 Windfarm</a:t>
                      </a:r>
                    </a:p>
                    <a:p>
                      <a:pPr algn="ctr" fontAlgn="ctr"/>
                      <a:r>
                        <a:rPr lang="en-US" sz="1200" b="0" i="1" kern="120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2 Access Agreements</a:t>
                      </a:r>
                      <a:endParaRPr lang="en-GB" sz="1200" b="0" i="1" kern="1200">
                        <a:solidFill>
                          <a:srgbClr val="FFFFFF"/>
                        </a:solidFill>
                        <a:effectLst/>
                        <a:latin typeface="Myriad Pro"/>
                        <a:ea typeface="Batang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87C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kern="1200">
                          <a:solidFill>
                            <a:schemeClr val="bg1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230 MW</a:t>
                      </a:r>
                      <a:endParaRPr lang="en-GB" sz="1200" b="0" i="1" kern="1200">
                        <a:solidFill>
                          <a:schemeClr val="bg1"/>
                        </a:solidFill>
                        <a:effectLst/>
                        <a:latin typeface="Myriad Pro"/>
                        <a:ea typeface="Batang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87C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38033"/>
                  </a:ext>
                </a:extLst>
              </a:tr>
              <a:tr h="2012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kern="120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PRE-CONSTRUCTION</a:t>
                      </a:r>
                      <a:endParaRPr lang="en-GB" sz="1200" b="0" i="1" kern="1200">
                        <a:solidFill>
                          <a:srgbClr val="FFFFFF"/>
                        </a:solidFill>
                        <a:effectLst/>
                        <a:latin typeface="Myriad Pro"/>
                        <a:ea typeface="Batang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rgbClr val="387C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kern="120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1 Windfarm</a:t>
                      </a:r>
                    </a:p>
                    <a:p>
                      <a:pPr algn="ctr" fontAlgn="ctr"/>
                      <a:r>
                        <a:rPr lang="en-US" sz="1200" b="0" i="1" kern="120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2 Access Agreements</a:t>
                      </a:r>
                    </a:p>
                    <a:p>
                      <a:pPr algn="ctr" fontAlgn="ctr"/>
                      <a:r>
                        <a:rPr lang="en-US" sz="1200" b="0" i="1" kern="120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1 Battery Storage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C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kern="1200">
                          <a:solidFill>
                            <a:schemeClr val="bg1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952MW</a:t>
                      </a:r>
                      <a:endParaRPr lang="en-GB" sz="1200" b="0" i="1" kern="1200">
                        <a:solidFill>
                          <a:schemeClr val="bg1"/>
                        </a:solidFill>
                        <a:effectLst/>
                        <a:latin typeface="Myriad Pro"/>
                        <a:ea typeface="Batang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7C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200" b="0" i="1" kern="120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606634"/>
                  </a:ext>
                </a:extLst>
              </a:tr>
              <a:tr h="201251">
                <a:tc>
                  <a:txBody>
                    <a:bodyPr/>
                    <a:lstStyle/>
                    <a:p>
                      <a:pPr algn="l" fontAlgn="ctr"/>
                      <a:endParaRPr lang="en-GB" sz="1200" b="1" kern="120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387C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kern="1200">
                          <a:solidFill>
                            <a:srgbClr val="FFFFFF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11 Schemes</a:t>
                      </a:r>
                      <a:endParaRPr lang="en-GB" sz="1200" b="1" kern="1200">
                        <a:solidFill>
                          <a:srgbClr val="FFFFFF"/>
                        </a:solidFill>
                        <a:effectLst/>
                        <a:latin typeface="Myriad Pro"/>
                        <a:ea typeface="Batang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87C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kern="1200">
                          <a:solidFill>
                            <a:schemeClr val="bg1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1,398MW</a:t>
                      </a:r>
                      <a:endParaRPr lang="en-GB" sz="1200" b="1" kern="1200"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87C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yriad Pro" panose="020B0503030403020204" pitchFamily="34" charset="0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387C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yriad Pro" panose="020B0503030403020204" pitchFamily="34" charset="0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387C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04184"/>
                  </a:ext>
                </a:extLst>
              </a:tr>
              <a:tr h="177339">
                <a:tc>
                  <a:txBody>
                    <a:bodyPr/>
                    <a:lstStyle/>
                    <a:p>
                      <a:pPr algn="l" fontAlgn="ctr"/>
                      <a:endParaRPr lang="en-GB" sz="1200" b="0" i="1" kern="120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kern="120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200" b="0" kern="1200"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kern="120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kern="120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860995"/>
                  </a:ext>
                </a:extLst>
              </a:tr>
              <a:tr h="177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kern="120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CONTRACTED, Pre-Planning</a:t>
                      </a:r>
                      <a:endParaRPr lang="en-GB" sz="1200" b="0" i="1" kern="1200">
                        <a:solidFill>
                          <a:schemeClr val="tx1"/>
                        </a:solidFill>
                        <a:effectLst/>
                        <a:latin typeface="Myriad Pro"/>
                        <a:ea typeface="Batang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2C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1 Access Agreement</a:t>
                      </a:r>
                    </a:p>
                    <a:p>
                      <a:pPr algn="ctr" fontAlgn="ctr"/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1 Wind Farm</a:t>
                      </a:r>
                    </a:p>
                    <a:p>
                      <a:pPr algn="ctr" fontAlgn="ctr"/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1 Battery Storage</a:t>
                      </a:r>
                    </a:p>
                  </a:txBody>
                  <a:tcPr marL="0" marR="0" marT="0" marB="0" anchor="ctr">
                    <a:solidFill>
                      <a:srgbClr val="C2C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510 MW</a:t>
                      </a:r>
                      <a:endParaRPr lang="en-GB" sz="1200" b="0" kern="1200">
                        <a:solidFill>
                          <a:schemeClr val="tx1"/>
                        </a:solidFill>
                        <a:effectLst/>
                        <a:latin typeface="Myriad Pro"/>
                        <a:ea typeface="Batang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2C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kern="12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Batang" panose="02030600000101010101" pitchFamily="18" charset="-127"/>
                          <a:cs typeface="+mn-cs"/>
                        </a:rPr>
                        <a:t>Negligible</a:t>
                      </a:r>
                      <a:endParaRPr lang="en-GB" sz="1200" b="0" i="1" kern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2CD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kern="12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Batang" panose="02030600000101010101" pitchFamily="18" charset="-127"/>
                          <a:cs typeface="+mn-cs"/>
                        </a:rPr>
                        <a:t>n/a</a:t>
                      </a:r>
                      <a:endParaRPr lang="en-GB" sz="1200" b="0" i="1" kern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2CD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073294"/>
                  </a:ext>
                </a:extLst>
              </a:tr>
              <a:tr h="177339">
                <a:tc>
                  <a:txBody>
                    <a:bodyPr/>
                    <a:lstStyle/>
                    <a:p>
                      <a:pPr algn="l" fontAlgn="ctr"/>
                      <a:endParaRPr lang="en-GB" sz="1200" b="0" i="1" kern="1200">
                        <a:solidFill>
                          <a:srgbClr val="FFFFFF"/>
                        </a:solidFill>
                        <a:effectLst/>
                        <a:latin typeface="Myriad Pro"/>
                        <a:ea typeface="Batang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kern="1200">
                        <a:solidFill>
                          <a:srgbClr val="FFFFFF"/>
                        </a:solidFill>
                        <a:effectLst/>
                        <a:latin typeface="Myriad Pro"/>
                        <a:ea typeface="Batang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kern="1200">
                        <a:solidFill>
                          <a:schemeClr val="bg1"/>
                        </a:solidFill>
                        <a:effectLst/>
                        <a:latin typeface="Myriad Pro"/>
                        <a:ea typeface="Batang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1" kern="120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1" kern="120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958839"/>
                  </a:ext>
                </a:extLst>
              </a:tr>
              <a:tr h="177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kern="120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Non-contracted pipeline</a:t>
                      </a:r>
                      <a:endParaRPr lang="en-GB" sz="1200" b="0" i="1" kern="1200">
                        <a:solidFill>
                          <a:schemeClr val="tx1"/>
                        </a:solidFill>
                        <a:effectLst/>
                        <a:latin typeface="Myriad Pro"/>
                        <a:ea typeface="Batang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7ED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7 schemes</a:t>
                      </a:r>
                      <a:endParaRPr lang="en-GB" sz="1200" b="0" kern="1200">
                        <a:solidFill>
                          <a:schemeClr val="tx1"/>
                        </a:solidFill>
                        <a:effectLst/>
                        <a:latin typeface="Myriad Pro"/>
                        <a:ea typeface="Batang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D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Batang"/>
                          <a:cs typeface="+mn-cs"/>
                        </a:rPr>
                        <a:t>1,185MW</a:t>
                      </a:r>
                      <a:endParaRPr lang="en-GB" sz="1200" b="0" kern="1200">
                        <a:solidFill>
                          <a:schemeClr val="tx1"/>
                        </a:solidFill>
                        <a:effectLst/>
                        <a:latin typeface="Myriad Pro"/>
                        <a:ea typeface="Batang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D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kern="12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Batang" panose="02030600000101010101" pitchFamily="18" charset="-127"/>
                          <a:cs typeface="+mn-cs"/>
                        </a:rPr>
                        <a:t>Negligible</a:t>
                      </a:r>
                      <a:endParaRPr lang="en-GB" sz="1200" b="0" i="1" kern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D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kern="12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Batang" panose="02030600000101010101" pitchFamily="18" charset="-127"/>
                          <a:cs typeface="+mn-cs"/>
                        </a:rPr>
                        <a:t>n/a</a:t>
                      </a:r>
                      <a:endParaRPr lang="en-GB" sz="1200" b="0" i="1" kern="120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Batang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D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829672"/>
                  </a:ext>
                </a:extLst>
              </a:tr>
            </a:tbl>
          </a:graphicData>
        </a:graphic>
      </p:graphicFrame>
      <p:sp>
        <p:nvSpPr>
          <p:cNvPr id="4" name="Subtitle 2">
            <a:extLst>
              <a:ext uri="{FF2B5EF4-FFF2-40B4-BE49-F238E27FC236}">
                <a16:creationId xmlns:a16="http://schemas.microsoft.com/office/drawing/2014/main" id="{253CE0CA-30D2-1F87-23AA-2A6370691C9A}"/>
              </a:ext>
            </a:extLst>
          </p:cNvPr>
          <p:cNvSpPr txBox="1">
            <a:spLocks/>
          </p:cNvSpPr>
          <p:nvPr/>
        </p:nvSpPr>
        <p:spPr>
          <a:xfrm>
            <a:off x="210585" y="4345609"/>
            <a:ext cx="3961366" cy="1417016"/>
          </a:xfrm>
          <a:prstGeom prst="rect">
            <a:avLst/>
          </a:prstGeom>
        </p:spPr>
        <p:txBody>
          <a:bodyPr vert="horz" lIns="108000" tIns="0" rIns="108000" bIns="0" rtlCol="0">
            <a:normAutofit/>
          </a:bodyPr>
          <a:lstStyle>
            <a:lvl1pPr marL="180980" indent="-180980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381010" indent="-19844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2pPr>
            <a:lvl3pPr marL="592152" indent="-19844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3pPr>
            <a:lvl4pPr marL="779482" indent="-17939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4pPr>
            <a:lvl5pPr marL="990624" indent="-192093" algn="l" defTabSz="91442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400" kern="1200">
                <a:solidFill>
                  <a:srgbClr val="FFFFFF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First tranche of renewables assets to be taken to market with an estimated valuation of </a:t>
            </a:r>
            <a:r>
              <a:rPr lang="en-US" sz="2000" b="1" dirty="0"/>
              <a:t>£10m +</a:t>
            </a:r>
          </a:p>
        </p:txBody>
      </p:sp>
      <p:pic>
        <p:nvPicPr>
          <p:cNvPr id="5" name="Picture 2" descr="Blade Lifter">
            <a:extLst>
              <a:ext uri="{FF2B5EF4-FFF2-40B4-BE49-F238E27FC236}">
                <a16:creationId xmlns:a16="http://schemas.microsoft.com/office/drawing/2014/main" id="{3667DC9C-E205-E99D-40A3-2E29FC67F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40" y="2382941"/>
            <a:ext cx="3199052" cy="2693923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0210B3-DCC8-5160-7F96-837B063ACE55}"/>
              </a:ext>
            </a:extLst>
          </p:cNvPr>
          <p:cNvSpPr/>
          <p:nvPr/>
        </p:nvSpPr>
        <p:spPr bwMode="auto">
          <a:xfrm>
            <a:off x="445632" y="4228645"/>
            <a:ext cx="4221618" cy="1735224"/>
          </a:xfrm>
          <a:prstGeom prst="rect">
            <a:avLst/>
          </a:prstGeom>
          <a:noFill/>
          <a:ln w="19050">
            <a:solidFill>
              <a:schemeClr val="bg1"/>
            </a:solidFill>
            <a:prstDash val="solid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2B1C0F-F979-A0AE-949D-3C8082AF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08F5-A6AD-4773-9F16-16752AAFC5F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02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>
                <a:latin typeface="Futura" panose="020B0602020204020303" pitchFamily="34" charset="-79"/>
                <a:cs typeface="Futura" panose="020B0602020204020303" pitchFamily="34" charset="-79"/>
              </a:rPr>
              <a:t>Hargreaves Raw Materials GmbH </a:t>
            </a:r>
            <a:r>
              <a:rPr lang="en-GB" b="0" i="1">
                <a:latin typeface="Futura Medium" panose="020B0602020204020303" pitchFamily="34" charset="-79"/>
                <a:cs typeface="Futura Medium" panose="020B0602020204020303" pitchFamily="34" charset="-79"/>
              </a:rPr>
              <a:t>- Trading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B7B5DC4-F87C-DF49-83C5-8FA80DFBB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53400" y="6561368"/>
            <a:ext cx="117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800" smtClean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138E25BE-46A3-40F4-9A1D-898419310444}" type="slidenum">
              <a:rPr lang="en-GB" smtClean="0">
                <a:latin typeface="Futura Medium" panose="020B0602020204020303" pitchFamily="34" charset="-79"/>
                <a:cs typeface="Futura Medium" panose="020B0602020204020303" pitchFamily="34" charset="-79"/>
              </a:rPr>
              <a:pPr/>
              <a:t>7</a:t>
            </a:fld>
            <a:endParaRPr lang="en-GB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95F4D-9E5F-438C-B68B-7812210D986E}"/>
              </a:ext>
            </a:extLst>
          </p:cNvPr>
          <p:cNvCxnSpPr>
            <a:cxnSpLocks/>
          </p:cNvCxnSpPr>
          <p:nvPr/>
        </p:nvCxnSpPr>
        <p:spPr>
          <a:xfrm>
            <a:off x="3440832" y="3068960"/>
            <a:ext cx="13763" cy="57606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685EAA-0D9D-4BDC-9AA3-066982E50F01}"/>
              </a:ext>
            </a:extLst>
          </p:cNvPr>
          <p:cNvCxnSpPr>
            <a:cxnSpLocks/>
          </p:cNvCxnSpPr>
          <p:nvPr/>
        </p:nvCxnSpPr>
        <p:spPr>
          <a:xfrm>
            <a:off x="4808984" y="2780928"/>
            <a:ext cx="0" cy="648072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3517306-823F-4381-BA30-BD320C6F3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589420"/>
              </p:ext>
            </p:extLst>
          </p:nvPr>
        </p:nvGraphicFramePr>
        <p:xfrm>
          <a:off x="488504" y="1030830"/>
          <a:ext cx="3384374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911039B-E3B5-3B8D-4800-D54F069186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7301208"/>
              </p:ext>
            </p:extLst>
          </p:nvPr>
        </p:nvGraphicFramePr>
        <p:xfrm>
          <a:off x="4141008" y="1718928"/>
          <a:ext cx="5368395" cy="3852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7FD07A7-8FD8-5B7D-94F0-C8D31E245FB0}"/>
              </a:ext>
            </a:extLst>
          </p:cNvPr>
          <p:cNvSpPr/>
          <p:nvPr/>
        </p:nvSpPr>
        <p:spPr bwMode="auto">
          <a:xfrm>
            <a:off x="6561056" y="3525625"/>
            <a:ext cx="3091991" cy="612742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48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500" y="332656"/>
            <a:ext cx="6776024" cy="540000"/>
          </a:xfrm>
        </p:spPr>
        <p:txBody>
          <a:bodyPr/>
          <a:lstStyle/>
          <a:p>
            <a:r>
              <a:rPr lang="en-GB" b="1" i="1">
                <a:latin typeface="Futura"/>
                <a:cs typeface="Futura Medium" panose="020B0602020204020303"/>
              </a:rPr>
              <a:t>DK Recycling und </a:t>
            </a:r>
            <a:r>
              <a:rPr lang="en-GB" b="1" i="1" err="1">
                <a:latin typeface="Futura"/>
                <a:cs typeface="Futura Medium" panose="020B0602020204020303"/>
              </a:rPr>
              <a:t>Roheisen</a:t>
            </a:r>
            <a:r>
              <a:rPr lang="en-GB" b="1" i="1">
                <a:latin typeface="Futura"/>
                <a:cs typeface="Futura Medium" panose="020B0602020204020303"/>
              </a:rPr>
              <a:t> GmbH – </a:t>
            </a:r>
            <a:r>
              <a:rPr lang="en-GB" i="1">
                <a:latin typeface="Futura"/>
                <a:cs typeface="Futura Medium" panose="020B0602020204020303"/>
              </a:rPr>
              <a:t>Material outputs</a:t>
            </a:r>
            <a:endParaRPr lang="en-GB" i="1">
              <a:latin typeface="Futura-BoldOblique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23CA8C7-4892-404B-A869-42A10CEEB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53400" y="6561368"/>
            <a:ext cx="117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800" smtClean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138E25BE-46A3-40F4-9A1D-898419310444}" type="slidenum">
              <a:rPr lang="en-GB" smtClean="0">
                <a:latin typeface="Futura Medium" panose="020B0602020204020303" pitchFamily="34" charset="-79"/>
                <a:cs typeface="Futura Medium" panose="020B0602020204020303" pitchFamily="34" charset="-79"/>
              </a:rPr>
              <a:pPr/>
              <a:t>8</a:t>
            </a:fld>
            <a:endParaRPr lang="en-GB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95BA7A-01D6-4BB2-BC34-24598246F4CA}"/>
              </a:ext>
            </a:extLst>
          </p:cNvPr>
          <p:cNvSpPr txBox="1"/>
          <p:nvPr/>
        </p:nvSpPr>
        <p:spPr>
          <a:xfrm>
            <a:off x="502635" y="4422082"/>
            <a:ext cx="3867215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ea typeface="+mj-ea"/>
                <a:cs typeface="FUTURA MEDIUM" panose="020B0602020204020303" pitchFamily="34" charset="-79"/>
              </a:rPr>
              <a:t>Recovery in zinc pricing in second half of the year.</a:t>
            </a:r>
          </a:p>
          <a:p>
            <a:endParaRPr lang="en-US" sz="1600" b="1">
              <a:solidFill>
                <a:srgbClr val="FFFFFF"/>
              </a:solidFill>
              <a:ea typeface="+mj-ea"/>
              <a:cs typeface="FUTURA MEDIUM" panose="020B0602020204020303" pitchFamily="34" charset="-79"/>
            </a:endParaRPr>
          </a:p>
          <a:p>
            <a:r>
              <a:rPr lang="en-US" sz="1600" b="1">
                <a:solidFill>
                  <a:srgbClr val="FFFFFF"/>
                </a:solidFill>
                <a:ea typeface="+mj-ea"/>
                <a:cs typeface="FUTURA MEDIUM" panose="020B0602020204020303" pitchFamily="34" charset="-79"/>
              </a:rPr>
              <a:t>90% of zinc output now hedged for coming year.</a:t>
            </a:r>
          </a:p>
          <a:p>
            <a:endParaRPr lang="en-US" sz="1600" b="1">
              <a:solidFill>
                <a:srgbClr val="FFFFFF"/>
              </a:solidFill>
              <a:ea typeface="+mj-ea"/>
              <a:cs typeface="FUTURA MEDIUM" panose="020B0602020204020303" pitchFamily="34" charset="-79"/>
            </a:endParaRPr>
          </a:p>
          <a:p>
            <a:endParaRPr lang="en-US" sz="1200">
              <a:solidFill>
                <a:srgbClr val="FFFFFF"/>
              </a:solidFill>
              <a:latin typeface="Futura Medium" panose="020B0602020204020303" pitchFamily="34" charset="-79"/>
              <a:ea typeface="+mj-ea"/>
              <a:cs typeface="Futura Medium" panose="020B0602020204020303" pitchFamily="34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5D2EE-D102-462F-9E91-72B1282C29C6}"/>
              </a:ext>
            </a:extLst>
          </p:cNvPr>
          <p:cNvSpPr txBox="1"/>
          <p:nvPr/>
        </p:nvSpPr>
        <p:spPr>
          <a:xfrm>
            <a:off x="423115" y="1270888"/>
            <a:ext cx="409783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u="sng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Variables in FY24</a:t>
            </a:r>
            <a:endParaRPr lang="en-GB" sz="2200" b="1" u="sng">
              <a:solidFill>
                <a:srgbClr val="FFFFFF"/>
              </a:solidFill>
              <a:latin typeface="FUTURA MEDIUM" panose="020B0602020204020303" pitchFamily="34" charset="-79"/>
              <a:ea typeface="+mj-ea"/>
              <a:cs typeface="FUTURA MEDIUM" panose="020B0602020204020303" pitchFamily="34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880D29-6EF3-4B46-B243-0F0AFDE8A60E}"/>
              </a:ext>
            </a:extLst>
          </p:cNvPr>
          <p:cNvSpPr txBox="1"/>
          <p:nvPr/>
        </p:nvSpPr>
        <p:spPr>
          <a:xfrm>
            <a:off x="546906" y="4001216"/>
            <a:ext cx="155200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Zinc</a:t>
            </a:r>
            <a:endParaRPr lang="en-GB" sz="2200" b="1">
              <a:solidFill>
                <a:srgbClr val="FFFFFF"/>
              </a:solidFill>
              <a:latin typeface="FUTURA MEDIUM" panose="020B0602020204020303" pitchFamily="34" charset="-79"/>
              <a:ea typeface="+mj-ea"/>
              <a:cs typeface="FUTURA MEDIUM" panose="020B0602020204020303" pitchFamily="34" charset="-79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0869D6-E099-4324-A7AE-366CFD84F97F}"/>
              </a:ext>
            </a:extLst>
          </p:cNvPr>
          <p:cNvCxnSpPr/>
          <p:nvPr/>
        </p:nvCxnSpPr>
        <p:spPr>
          <a:xfrm>
            <a:off x="9819845" y="977759"/>
            <a:ext cx="0" cy="44282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2F4FD9C-9B25-49BF-5904-8D05200AD1F3}"/>
              </a:ext>
            </a:extLst>
          </p:cNvPr>
          <p:cNvSpPr txBox="1"/>
          <p:nvPr/>
        </p:nvSpPr>
        <p:spPr>
          <a:xfrm>
            <a:off x="423115" y="1889987"/>
            <a:ext cx="4529885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Pig Iron sales price </a:t>
            </a:r>
            <a:r>
              <a:rPr lang="en-US" sz="1600" b="1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– 28% reduction</a:t>
            </a:r>
          </a:p>
          <a:p>
            <a:r>
              <a:rPr lang="en-US" sz="2000" b="1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Coke purchase price </a:t>
            </a:r>
            <a:r>
              <a:rPr lang="en-US" sz="1600" b="1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– 25% reduction</a:t>
            </a:r>
          </a:p>
          <a:p>
            <a:r>
              <a:rPr lang="en-US" sz="2000" b="1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3% squeeze on margin </a:t>
            </a:r>
            <a:r>
              <a:rPr lang="en-US" sz="1600" b="1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– impacted by inequitable sanctions on imports</a:t>
            </a:r>
            <a:endParaRPr lang="en-US" sz="2000" b="1">
              <a:solidFill>
                <a:srgbClr val="FFFFFF"/>
              </a:solidFill>
              <a:latin typeface="FUTURA MEDIUM" panose="020B0602020204020303" pitchFamily="34" charset="-79"/>
              <a:ea typeface="+mj-ea"/>
              <a:cs typeface="FUTURA MEDIUM" panose="020B0602020204020303" pitchFamily="34" charset="-79"/>
            </a:endParaRPr>
          </a:p>
          <a:p>
            <a:endParaRPr lang="en-US" sz="2200" b="1">
              <a:solidFill>
                <a:srgbClr val="FFFFFF"/>
              </a:solidFill>
              <a:latin typeface="FUTURA MEDIUM" panose="020B0602020204020303" pitchFamily="34" charset="-79"/>
              <a:ea typeface="+mj-ea"/>
              <a:cs typeface="FUTURA MEDIUM" panose="020B0602020204020303" pitchFamily="34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BCA6B9-7BB2-B3C4-7163-FB3738904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997" y="4050368"/>
            <a:ext cx="5207053" cy="20760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7C6AB5-C533-538E-24FD-BB4139907E77}"/>
              </a:ext>
            </a:extLst>
          </p:cNvPr>
          <p:cNvSpPr txBox="1"/>
          <p:nvPr/>
        </p:nvSpPr>
        <p:spPr>
          <a:xfrm>
            <a:off x="5121480" y="948225"/>
            <a:ext cx="4529885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2200" b="1">
              <a:solidFill>
                <a:srgbClr val="FFFFFF"/>
              </a:solidFill>
              <a:latin typeface="FUTURA MEDIUM" panose="020B0602020204020303" pitchFamily="34" charset="-79"/>
              <a:ea typeface="+mj-ea"/>
              <a:cs typeface="FUTURA MEDIUM" panose="020B0602020204020303" pitchFamily="34" charset="-79"/>
            </a:endParaRPr>
          </a:p>
          <a:p>
            <a:r>
              <a:rPr lang="en-US" sz="2200" b="1" u="sng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Efficiency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Lower cost coke sourcing in place for the coming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EU phased embargo expected to have positive impact on pig iron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>
              <a:solidFill>
                <a:srgbClr val="FFFFFF"/>
              </a:solidFill>
              <a:latin typeface="FUTURA MEDIUM" panose="020B0602020204020303" pitchFamily="34" charset="-79"/>
              <a:ea typeface="+mj-ea"/>
              <a:cs typeface="FUTURA MEDIUM" panose="020B0602020204020303" pitchFamily="34" charset="-79"/>
            </a:endParaRPr>
          </a:p>
          <a:p>
            <a:r>
              <a:rPr lang="en-US" sz="2000" b="1" u="sng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Other initiatives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FFFFFF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Renegotiated gate fees for steel waste dusts</a:t>
            </a:r>
            <a:endParaRPr lang="en-US" sz="2200" b="1">
              <a:solidFill>
                <a:srgbClr val="FFFFFF"/>
              </a:solidFill>
              <a:latin typeface="FUTURA MEDIUM" panose="020B0602020204020303" pitchFamily="34" charset="-79"/>
              <a:ea typeface="+mj-ea"/>
              <a:cs typeface="FUTURA MEDIUM" panose="020B0602020204020303" pitchFamily="34" charset="-79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6CCA98-587D-18FE-4373-04F07ADFFA11}"/>
              </a:ext>
            </a:extLst>
          </p:cNvPr>
          <p:cNvCxnSpPr>
            <a:cxnSpLocks/>
          </p:cNvCxnSpPr>
          <p:nvPr/>
        </p:nvCxnSpPr>
        <p:spPr>
          <a:xfrm>
            <a:off x="272480" y="3835524"/>
            <a:ext cx="9309670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11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8F8AF1-18A8-6B32-6AF9-67B8BDAE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149A-BF0F-420F-B91F-67D6950729D9}" type="slidenum">
              <a:rPr lang="en-GB">
                <a:solidFill>
                  <a:prstClr val="white"/>
                </a:solidFill>
              </a:rPr>
              <a:pPr/>
              <a:t>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80638B-212B-B91B-CBA5-69204FD90961}"/>
              </a:ext>
            </a:extLst>
          </p:cNvPr>
          <p:cNvSpPr txBox="1">
            <a:spLocks/>
          </p:cNvSpPr>
          <p:nvPr/>
        </p:nvSpPr>
        <p:spPr>
          <a:xfrm>
            <a:off x="568232" y="438752"/>
            <a:ext cx="4777754" cy="529046"/>
          </a:xfrm>
          <a:prstGeom prst="rect">
            <a:avLst/>
          </a:prstGeom>
          <a:noFill/>
        </p:spPr>
        <p:txBody>
          <a:bodyPr vert="horz" lIns="87750" tIns="29250" rIns="87750" bIns="29250" rtlCol="0" anchor="ctr">
            <a:noAutofit/>
          </a:bodyPr>
          <a:lstStyle>
            <a:lvl1pPr algn="l" defTabSz="914423" rtl="0" eaLnBrk="1" latinLnBrk="0" hangingPunct="1">
              <a:spcBef>
                <a:spcPct val="0"/>
              </a:spcBef>
              <a:buNone/>
              <a:defRPr sz="2200" b="0" kern="1200">
                <a:solidFill>
                  <a:srgbClr val="183C47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defRPr>
            </a:lvl1pPr>
          </a:lstStyle>
          <a:p>
            <a:r>
              <a:rPr lang="en-GB" b="1" i="1">
                <a:solidFill>
                  <a:srgbClr val="FFFFFF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Hargreaves Services plc – </a:t>
            </a:r>
            <a:r>
              <a:rPr lang="en-GB" i="1">
                <a:solidFill>
                  <a:srgbClr val="FFFFFF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ESG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A854CD8-1F61-AF7F-989D-9A6D818AD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41" y="1239339"/>
            <a:ext cx="858062" cy="111579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CD8537-30F3-394D-FBFF-827B075A5FFB}"/>
              </a:ext>
            </a:extLst>
          </p:cNvPr>
          <p:cNvSpPr txBox="1"/>
          <p:nvPr/>
        </p:nvSpPr>
        <p:spPr>
          <a:xfrm>
            <a:off x="391266" y="2502034"/>
            <a:ext cx="3679086" cy="606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2172" indent="-232172">
              <a:lnSpc>
                <a:spcPct val="150000"/>
              </a:lnSpc>
              <a:buClr>
                <a:srgbClr val="387C2B"/>
              </a:buClr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kern="0">
                <a:solidFill>
                  <a:srgbClr val="FFFFFF"/>
                </a:solidFill>
                <a:cs typeface="Futura Medium" panose="020B0602020204020303"/>
              </a:rPr>
              <a:t>Net Zero published, targeting phased reduction to zero carbon by 2050</a:t>
            </a:r>
          </a:p>
        </p:txBody>
      </p:sp>
      <p:pic>
        <p:nvPicPr>
          <p:cNvPr id="8" name="Picture 7" descr="A green and white logo&#10;&#10;Description automatically generated">
            <a:extLst>
              <a:ext uri="{FF2B5EF4-FFF2-40B4-BE49-F238E27FC236}">
                <a16:creationId xmlns:a16="http://schemas.microsoft.com/office/drawing/2014/main" id="{95770A6B-07F6-9C9D-60E8-399ECEA755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00" y="1293482"/>
            <a:ext cx="847524" cy="9022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71F9B32-B99E-75E6-B5C1-71E4B608D0CB}"/>
              </a:ext>
            </a:extLst>
          </p:cNvPr>
          <p:cNvGrpSpPr/>
          <p:nvPr/>
        </p:nvGrpSpPr>
        <p:grpSpPr>
          <a:xfrm>
            <a:off x="723316" y="1271372"/>
            <a:ext cx="1559076" cy="946486"/>
            <a:chOff x="4856" y="0"/>
            <a:chExt cx="1559076" cy="94648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5D3FD47-4B80-C46D-0291-DF6A1943DC37}"/>
                </a:ext>
              </a:extLst>
            </p:cNvPr>
            <p:cNvSpPr/>
            <p:nvPr/>
          </p:nvSpPr>
          <p:spPr>
            <a:xfrm>
              <a:off x="4856" y="0"/>
              <a:ext cx="1559076" cy="94648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195ED90B-3242-41FD-0C16-C09319EBFA1D}"/>
                </a:ext>
              </a:extLst>
            </p:cNvPr>
            <p:cNvSpPr txBox="1"/>
            <p:nvPr/>
          </p:nvSpPr>
          <p:spPr>
            <a:xfrm>
              <a:off x="32578" y="27722"/>
              <a:ext cx="1503632" cy="891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/>
                <a:t>Environmental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900" kern="1200"/>
                <a:t>Monitors and reports how the Company controls its impact on the environment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79BA63-9C09-4827-38C0-ADD10BF5A08A}"/>
              </a:ext>
            </a:extLst>
          </p:cNvPr>
          <p:cNvGrpSpPr/>
          <p:nvPr/>
        </p:nvGrpSpPr>
        <p:grpSpPr>
          <a:xfrm>
            <a:off x="2438301" y="1551289"/>
            <a:ext cx="330524" cy="386651"/>
            <a:chOff x="1719841" y="279917"/>
            <a:chExt cx="330524" cy="386651"/>
          </a:xfrm>
        </p:grpSpPr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E4869309-12B7-6469-4CC3-36DE078D7BB9}"/>
                </a:ext>
              </a:extLst>
            </p:cNvPr>
            <p:cNvSpPr/>
            <p:nvPr/>
          </p:nvSpPr>
          <p:spPr>
            <a:xfrm>
              <a:off x="1719841" y="279917"/>
              <a:ext cx="330524" cy="3866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Arrow: Right 6">
              <a:extLst>
                <a:ext uri="{FF2B5EF4-FFF2-40B4-BE49-F238E27FC236}">
                  <a16:creationId xmlns:a16="http://schemas.microsoft.com/office/drawing/2014/main" id="{922DFA22-8951-15FE-C242-733F5A5D62CD}"/>
                </a:ext>
              </a:extLst>
            </p:cNvPr>
            <p:cNvSpPr txBox="1"/>
            <p:nvPr/>
          </p:nvSpPr>
          <p:spPr>
            <a:xfrm>
              <a:off x="1719841" y="357247"/>
              <a:ext cx="231367" cy="231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700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007619-66F3-F2E2-AB69-4FDB0807D7D0}"/>
              </a:ext>
            </a:extLst>
          </p:cNvPr>
          <p:cNvGrpSpPr/>
          <p:nvPr/>
        </p:nvGrpSpPr>
        <p:grpSpPr>
          <a:xfrm>
            <a:off x="2906024" y="1271372"/>
            <a:ext cx="1587763" cy="946486"/>
            <a:chOff x="2187564" y="0"/>
            <a:chExt cx="1587763" cy="94648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86BFC31-3F3D-7746-9126-B4CEF130E525}"/>
                </a:ext>
              </a:extLst>
            </p:cNvPr>
            <p:cNvSpPr/>
            <p:nvPr/>
          </p:nvSpPr>
          <p:spPr>
            <a:xfrm>
              <a:off x="2187564" y="0"/>
              <a:ext cx="1587763" cy="94648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: Rounded Corners 8">
              <a:extLst>
                <a:ext uri="{FF2B5EF4-FFF2-40B4-BE49-F238E27FC236}">
                  <a16:creationId xmlns:a16="http://schemas.microsoft.com/office/drawing/2014/main" id="{9C0FD360-930D-AD68-921E-8AAE027BAF37}"/>
                </a:ext>
              </a:extLst>
            </p:cNvPr>
            <p:cNvSpPr txBox="1"/>
            <p:nvPr/>
          </p:nvSpPr>
          <p:spPr>
            <a:xfrm>
              <a:off x="2215286" y="27722"/>
              <a:ext cx="1532319" cy="891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/>
                <a:t>Social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900" kern="1200"/>
                <a:t>Examines how the Company manages its relationship with employees, suppliers and communities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CB8A6D-62D8-9E61-6CED-564990BD9A93}"/>
              </a:ext>
            </a:extLst>
          </p:cNvPr>
          <p:cNvGrpSpPr/>
          <p:nvPr/>
        </p:nvGrpSpPr>
        <p:grpSpPr>
          <a:xfrm>
            <a:off x="4649696" y="1551289"/>
            <a:ext cx="330524" cy="386651"/>
            <a:chOff x="3931236" y="279917"/>
            <a:chExt cx="330524" cy="386651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AD1A6EA4-C236-C7D3-F462-336C87F49799}"/>
                </a:ext>
              </a:extLst>
            </p:cNvPr>
            <p:cNvSpPr/>
            <p:nvPr/>
          </p:nvSpPr>
          <p:spPr>
            <a:xfrm>
              <a:off x="3931236" y="279917"/>
              <a:ext cx="330524" cy="38665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Arrow: Right 10">
              <a:extLst>
                <a:ext uri="{FF2B5EF4-FFF2-40B4-BE49-F238E27FC236}">
                  <a16:creationId xmlns:a16="http://schemas.microsoft.com/office/drawing/2014/main" id="{743DC4DE-61A7-7E9E-CBAB-6BAD9C62630D}"/>
                </a:ext>
              </a:extLst>
            </p:cNvPr>
            <p:cNvSpPr txBox="1"/>
            <p:nvPr/>
          </p:nvSpPr>
          <p:spPr>
            <a:xfrm>
              <a:off x="3931236" y="357247"/>
              <a:ext cx="231367" cy="231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700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3F9D04-0A96-6D69-9F20-7158E54C1149}"/>
              </a:ext>
            </a:extLst>
          </p:cNvPr>
          <p:cNvGrpSpPr/>
          <p:nvPr/>
        </p:nvGrpSpPr>
        <p:grpSpPr>
          <a:xfrm>
            <a:off x="5117419" y="1271372"/>
            <a:ext cx="1559076" cy="946486"/>
            <a:chOff x="4398959" y="0"/>
            <a:chExt cx="1559076" cy="94648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8141C7D-B70D-92AC-14CA-53B926DF46E1}"/>
                </a:ext>
              </a:extLst>
            </p:cNvPr>
            <p:cNvSpPr/>
            <p:nvPr/>
          </p:nvSpPr>
          <p:spPr>
            <a:xfrm>
              <a:off x="4398959" y="0"/>
              <a:ext cx="1559076" cy="94648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ED6A7A8A-0058-E657-719B-E34DC95B3B0F}"/>
                </a:ext>
              </a:extLst>
            </p:cNvPr>
            <p:cNvSpPr txBox="1"/>
            <p:nvPr/>
          </p:nvSpPr>
          <p:spPr>
            <a:xfrm>
              <a:off x="4426681" y="27722"/>
              <a:ext cx="1503632" cy="891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/>
                <a:t>Governance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900" kern="1200"/>
                <a:t>Controls and monitors how the Company deals with its leadership, internal controls and shareholders, including in the areas of E &amp; S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9763682-9F77-52BE-12E0-79756C135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72" y="3272149"/>
            <a:ext cx="3255056" cy="23149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8A09409-8D47-2E23-0AEF-6F696A41A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4153" y="5287861"/>
            <a:ext cx="1000265" cy="91452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D97DB5F-84BF-76F2-41FC-CB87A20BF5BC}"/>
              </a:ext>
            </a:extLst>
          </p:cNvPr>
          <p:cNvSpPr txBox="1"/>
          <p:nvPr/>
        </p:nvSpPr>
        <p:spPr>
          <a:xfrm>
            <a:off x="5145141" y="5239502"/>
            <a:ext cx="3908457" cy="929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2172" indent="-232172">
              <a:lnSpc>
                <a:spcPct val="150000"/>
              </a:lnSpc>
              <a:buClr>
                <a:srgbClr val="387C2B"/>
              </a:buClr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>
                <a:solidFill>
                  <a:srgbClr val="FFFFFF"/>
                </a:solidFill>
                <a:cs typeface="Futura Medium" panose="020B0602020204020303"/>
              </a:rPr>
              <a:t>A</a:t>
            </a:r>
            <a:r>
              <a:rPr lang="en-GB" sz="1400" b="1" kern="0">
                <a:solidFill>
                  <a:srgbClr val="FFFFFF"/>
                </a:solidFill>
                <a:cs typeface="Futura Medium" panose="020B0602020204020303"/>
              </a:rPr>
              <a:t>chieved Supply Chain Sustainability School Silver rating</a:t>
            </a:r>
          </a:p>
          <a:p>
            <a:pPr marL="232172" indent="-232172">
              <a:lnSpc>
                <a:spcPct val="150000"/>
              </a:lnSpc>
              <a:buClr>
                <a:srgbClr val="387C2B"/>
              </a:buClr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kern="0">
                <a:solidFill>
                  <a:srgbClr val="FFFFFF"/>
                </a:solidFill>
                <a:cs typeface="Futura Medium" panose="020B0602020204020303"/>
              </a:rPr>
              <a:t>Targeting Gold in FY25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E1904E-3CAF-CF22-76A0-B03823A588EF}"/>
              </a:ext>
            </a:extLst>
          </p:cNvPr>
          <p:cNvSpPr txBox="1"/>
          <p:nvPr/>
        </p:nvSpPr>
        <p:spPr>
          <a:xfrm>
            <a:off x="4007385" y="2505307"/>
            <a:ext cx="3298683" cy="606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2172" indent="-232172">
              <a:lnSpc>
                <a:spcPct val="150000"/>
              </a:lnSpc>
              <a:buClr>
                <a:srgbClr val="387C2B"/>
              </a:buClr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>
                <a:solidFill>
                  <a:srgbClr val="FFFFFF"/>
                </a:solidFill>
                <a:cs typeface="Futura Medium" panose="020B0602020204020303"/>
              </a:rPr>
              <a:t>Over 170,000 trees planted on land owned by the Group</a:t>
            </a:r>
            <a:endParaRPr lang="en-GB" sz="1400" b="1" kern="0">
              <a:solidFill>
                <a:srgbClr val="FFFFFF"/>
              </a:solidFill>
              <a:cs typeface="Futura Medium" panose="020B0602020204020303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97939E0-2AF5-5A98-AB3A-8BD07F236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4153" y="3285244"/>
            <a:ext cx="5416998" cy="18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723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Hargreav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57C1F"/>
      </a:accent1>
      <a:accent2>
        <a:srgbClr val="183C47"/>
      </a:accent2>
      <a:accent3>
        <a:srgbClr val="8064A2"/>
      </a:accent3>
      <a:accent4>
        <a:srgbClr val="E27312"/>
      </a:accent4>
      <a:accent5>
        <a:srgbClr val="DB5C42"/>
      </a:accent5>
      <a:accent6>
        <a:srgbClr val="4BACC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183C47"/>
        </a:solidFill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txDef>
      <a:spPr>
        <a:noFill/>
      </a:spPr>
      <a:bodyPr wrap="square" lIns="0" tIns="0" rIns="0" bIns="0" rtlCol="0">
        <a:spAutoFit/>
      </a:bodyPr>
      <a:lstStyle>
        <a:defPPr>
          <a:defRPr sz="2200" b="1" dirty="0">
            <a:solidFill>
              <a:schemeClr val="accent2"/>
            </a:solidFill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9B2B65CB6A4D449A8B5EAF837BE7C1" ma:contentTypeVersion="6" ma:contentTypeDescription="Create a new document." ma:contentTypeScope="" ma:versionID="9ce94c8bf0d93b7a4aed7161ab2edd11">
  <xsd:schema xmlns:xsd="http://www.w3.org/2001/XMLSchema" xmlns:xs="http://www.w3.org/2001/XMLSchema" xmlns:p="http://schemas.microsoft.com/office/2006/metadata/properties" xmlns:ns2="217d0f91-4f80-4bd4-9538-980d7901d615" xmlns:ns3="49b9e0b1-cd69-4d2b-820d-060ef16116e4" targetNamespace="http://schemas.microsoft.com/office/2006/metadata/properties" ma:root="true" ma:fieldsID="8c775506b4f137a9ffd6a702b499240d" ns2:_="" ns3:_="">
    <xsd:import namespace="217d0f91-4f80-4bd4-9538-980d7901d615"/>
    <xsd:import namespace="49b9e0b1-cd69-4d2b-820d-060ef16116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d0f91-4f80-4bd4-9538-980d7901d6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9e0b1-cd69-4d2b-820d-060ef1611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6E90D9-3BD9-4A56-BC42-D60B82D6FE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019212-462A-470A-A79A-11167D454FDE}">
  <ds:schemaRefs>
    <ds:schemaRef ds:uri="http://purl.org/dc/terms/"/>
    <ds:schemaRef ds:uri="http://purl.org/dc/elements/1.1/"/>
    <ds:schemaRef ds:uri="217d0f91-4f80-4bd4-9538-980d7901d615"/>
    <ds:schemaRef ds:uri="http://schemas.openxmlformats.org/package/2006/metadata/core-properties"/>
    <ds:schemaRef ds:uri="49b9e0b1-cd69-4d2b-820d-060ef16116e4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7DEAAD-81DE-4788-BD62-55D7AE95019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17d0f91-4f80-4bd4-9538-980d7901d615"/>
    <ds:schemaRef ds:uri="49b9e0b1-cd69-4d2b-820d-060ef16116e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772</Words>
  <Application>Microsoft Office PowerPoint</Application>
  <PresentationFormat>A4 Paper (210x297 mm)</PresentationFormat>
  <Paragraphs>157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Futura</vt:lpstr>
      <vt:lpstr>FUTURA MEDIUM</vt:lpstr>
      <vt:lpstr>FUTURA MEDIUM</vt:lpstr>
      <vt:lpstr>Futura-BoldOblique</vt:lpstr>
      <vt:lpstr>Myriad Pro</vt:lpstr>
      <vt:lpstr>Myriad Pro Light</vt:lpstr>
      <vt:lpstr>Wingdings</vt:lpstr>
      <vt:lpstr>ヒラギノ角ゴ Pro W3</vt:lpstr>
      <vt:lpstr>1_Office Theme</vt:lpstr>
      <vt:lpstr>Hargreaves Services plc AGM</vt:lpstr>
      <vt:lpstr>Strategic Overview</vt:lpstr>
      <vt:lpstr>Services – Resilience and quality</vt:lpstr>
      <vt:lpstr>PowerPoint Presentation</vt:lpstr>
      <vt:lpstr>PowerPoint Presentation</vt:lpstr>
      <vt:lpstr>PowerPoint Presentation</vt:lpstr>
      <vt:lpstr>Hargreaves Raw Materials GmbH - Trading</vt:lpstr>
      <vt:lpstr>DK Recycling und Roheisen GmbH – Material outputs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Craigen</dc:creator>
  <cp:lastModifiedBy>David Hankin</cp:lastModifiedBy>
  <cp:revision>9</cp:revision>
  <cp:lastPrinted>2024-10-02T15:59:32Z</cp:lastPrinted>
  <dcterms:created xsi:type="dcterms:W3CDTF">2020-07-21T09:00:59Z</dcterms:created>
  <dcterms:modified xsi:type="dcterms:W3CDTF">2024-10-29T11:27:54Z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ntentTypeId">
    <vt:lpwstr>0x010100A59B2B65CB6A4D449A8B5EAF837BE7C1</vt:lpwstr>
  </property>
</Properties>
</file>